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lsb" ContentType="application/vnd.ms-excel.sheet.binary.macroEnabled.12"/>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charts/chart1.xml" ContentType="application/vnd.openxmlformats-officedocument.drawingml.chart+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charts/chart2.xml" ContentType="application/vnd.openxmlformats-officedocument.drawingml.chart+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8" r:id="rId4"/>
    <p:sldMasterId id="2147483743" r:id="rId5"/>
    <p:sldMasterId id="2147483711" r:id="rId6"/>
  </p:sldMasterIdLst>
  <p:sldIdLst>
    <p:sldId id="256" r:id="rId7"/>
    <p:sldId id="257" r:id="rId8"/>
    <p:sldId id="258" r:id="rId9"/>
    <p:sldId id="259" r:id="rId10"/>
    <p:sldId id="260" r:id="rId11"/>
    <p:sldId id="261" r:id="rId12"/>
    <p:sldId id="262" r:id="rId13"/>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0AF"/>
    <a:srgbClr val="00C494"/>
    <a:srgbClr val="1D3163"/>
    <a:srgbClr val="0062B5"/>
    <a:srgbClr val="00634F"/>
    <a:srgbClr val="8C0D3D"/>
    <a:srgbClr val="00C8DE"/>
    <a:srgbClr val="00C9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5C3243-F763-4A18-9561-5E02624C9AE3}" v="2" dt="2026-08-20T14:50:55.2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94"/>
  </p:normalViewPr>
  <p:slideViewPr>
    <p:cSldViewPr snapToGrid="0" snapToObjects="1" showGuides="1">
      <p:cViewPr varScale="1">
        <p:scale>
          <a:sx n="63" d="100"/>
          <a:sy n="63" d="100"/>
        </p:scale>
        <p:origin x="1892" y="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4.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Binary_Worksheet.xlsb"/></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Binary_Worksheet1.xlsb"/></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9247311827956988E-2"/>
          <c:y val="7.6587301587301593E-2"/>
          <c:w val="0.92150537634408602"/>
          <c:h val="0.84682539682539681"/>
        </c:manualLayout>
      </c:layout>
      <c:barChart>
        <c:barDir val="col"/>
        <c:grouping val="stacked"/>
        <c:varyColors val="0"/>
        <c:ser>
          <c:idx val="0"/>
          <c:order val="0"/>
          <c:spPr>
            <a:solidFill>
              <a:srgbClr val="9DB1CF"/>
            </a:solidFill>
            <a:ln>
              <a:noFill/>
            </a:ln>
          </c:spPr>
          <c:invertIfNegative val="0"/>
          <c:dLbls>
            <c:dLbl>
              <c:idx val="0"/>
              <c:layout>
                <c:manualLayout>
                  <c:x val="0"/>
                  <c:y val="-1.5873015873015873E-3"/>
                </c:manualLayout>
              </c:layout>
              <c:numFmt formatCode="#,##0;&quot;-&quot;#,##0" sourceLinked="0"/>
              <c:spPr>
                <a:noFill/>
                <a:ln>
                  <a:noFill/>
                </a:ln>
              </c:spPr>
              <c:txPr>
                <a:bodyPr wrap="none"/>
                <a:lstStyle/>
                <a:p>
                  <a:pPr>
                    <a:defRPr sz="1400" kern="1200">
                      <a:solidFill>
                        <a:srgbClr val="2F2F2D"/>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677A-4389-BAB6-8332B336C4B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Sheet1!$A$1:$B$1</c:f>
              <c:numCache>
                <c:formatCode>General</c:formatCode>
                <c:ptCount val="2"/>
                <c:pt idx="0">
                  <c:v>614</c:v>
                </c:pt>
                <c:pt idx="1">
                  <c:v>509</c:v>
                </c:pt>
              </c:numCache>
            </c:numRef>
          </c:val>
          <c:extLst>
            <c:ext xmlns:c16="http://schemas.microsoft.com/office/drawing/2014/chart" uri="{C3380CC4-5D6E-409C-BE32-E72D297353CC}">
              <c16:uniqueId val="{00000001-677A-4389-BAB6-8332B336C4B0}"/>
            </c:ext>
          </c:extLst>
        </c:ser>
        <c:ser>
          <c:idx val="1"/>
          <c:order val="1"/>
          <c:spPr>
            <a:solidFill>
              <a:schemeClr val="accent3"/>
            </a:solidFill>
            <a:ln>
              <a:noFill/>
            </a:ln>
          </c:spPr>
          <c:invertIfNegative val="0"/>
          <c:dLbls>
            <c:dLbl>
              <c:idx val="0"/>
              <c:layout>
                <c:manualLayout>
                  <c:x val="0"/>
                  <c:y val="-1.5873015873015873E-3"/>
                </c:manualLayout>
              </c:layout>
              <c:numFmt formatCode="#,##0;&quot;-&quot;#,##0" sourceLinked="0"/>
              <c:spPr>
                <a:noFill/>
                <a:ln>
                  <a:noFill/>
                </a:ln>
              </c:spPr>
              <c:txPr>
                <a:bodyPr wrap="none"/>
                <a:lstStyle/>
                <a:p>
                  <a:pPr>
                    <a:defRPr sz="1400" kern="1200">
                      <a:solidFill>
                        <a:srgbClr val="2F2F2D"/>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677A-4389-BAB6-8332B336C4B0}"/>
                </c:ext>
              </c:extLst>
            </c:dLbl>
            <c:dLbl>
              <c:idx val="1"/>
              <c:layout>
                <c:manualLayout>
                  <c:x val="0"/>
                  <c:y val="-1.1904761904761906E-3"/>
                </c:manualLayout>
              </c:layout>
              <c:numFmt formatCode="#,##0;&quot;-&quot;#,##0" sourceLinked="0"/>
              <c:spPr>
                <a:noFill/>
                <a:ln>
                  <a:noFill/>
                </a:ln>
              </c:spPr>
              <c:txPr>
                <a:bodyPr wrap="none"/>
                <a:lstStyle/>
                <a:p>
                  <a:pPr>
                    <a:defRPr sz="1400" kern="1200">
                      <a:solidFill>
                        <a:srgbClr val="2F2F2D"/>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677A-4389-BAB6-8332B336C4B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Sheet1!$A$2:$B$2</c:f>
              <c:numCache>
                <c:formatCode>General</c:formatCode>
                <c:ptCount val="2"/>
                <c:pt idx="0">
                  <c:v>1064</c:v>
                </c:pt>
                <c:pt idx="1">
                  <c:v>1100</c:v>
                </c:pt>
              </c:numCache>
            </c:numRef>
          </c:val>
          <c:extLst>
            <c:ext xmlns:c16="http://schemas.microsoft.com/office/drawing/2014/chart" uri="{C3380CC4-5D6E-409C-BE32-E72D297353CC}">
              <c16:uniqueId val="{00000004-677A-4389-BAB6-8332B336C4B0}"/>
            </c:ext>
          </c:extLst>
        </c:ser>
        <c:ser>
          <c:idx val="2"/>
          <c:order val="2"/>
          <c:spPr>
            <a:solidFill>
              <a:schemeClr val="accent2"/>
            </a:solidFill>
            <a:ln>
              <a:noFill/>
            </a:ln>
          </c:spPr>
          <c:invertIfNegative val="0"/>
          <c:dLbls>
            <c:dLbl>
              <c:idx val="0"/>
              <c:layout>
                <c:manualLayout>
                  <c:x val="0"/>
                  <c:y val="-1.1904761904761906E-3"/>
                </c:manualLayout>
              </c:layout>
              <c:numFmt formatCode="#,##0;&quot;-&quot;#,##0"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677A-4389-BAB6-8332B336C4B0}"/>
                </c:ext>
              </c:extLst>
            </c:dLbl>
            <c:dLbl>
              <c:idx val="1"/>
              <c:layout>
                <c:manualLayout>
                  <c:x val="0"/>
                  <c:y val="-1.1904761904761906E-3"/>
                </c:manualLayout>
              </c:layout>
              <c:numFmt formatCode="#,##0;&quot;-&quot;#,##0"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677A-4389-BAB6-8332B336C4B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Sheet1!$A$3:$B$3</c:f>
              <c:numCache>
                <c:formatCode>General</c:formatCode>
                <c:ptCount val="2"/>
                <c:pt idx="0">
                  <c:v>3286</c:v>
                </c:pt>
                <c:pt idx="1">
                  <c:v>3438</c:v>
                </c:pt>
              </c:numCache>
            </c:numRef>
          </c:val>
          <c:extLst>
            <c:ext xmlns:c16="http://schemas.microsoft.com/office/drawing/2014/chart" uri="{C3380CC4-5D6E-409C-BE32-E72D297353CC}">
              <c16:uniqueId val="{00000007-677A-4389-BAB6-8332B336C4B0}"/>
            </c:ext>
          </c:extLst>
        </c:ser>
        <c:ser>
          <c:idx val="3"/>
          <c:order val="3"/>
          <c:spPr>
            <a:solidFill>
              <a:schemeClr val="accent1"/>
            </a:solidFill>
            <a:ln>
              <a:noFill/>
            </a:ln>
          </c:spPr>
          <c:invertIfNegative val="0"/>
          <c:dLbls>
            <c:dLbl>
              <c:idx val="0"/>
              <c:layout>
                <c:manualLayout>
                  <c:x val="0"/>
                  <c:y val="-1.1904761904761906E-3"/>
                </c:manualLayout>
              </c:layout>
              <c:numFmt formatCode="#,##0;&quot;-&quot;#,##0"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677A-4389-BAB6-8332B336C4B0}"/>
                </c:ext>
              </c:extLst>
            </c:dLbl>
            <c:dLbl>
              <c:idx val="1"/>
              <c:layout>
                <c:manualLayout>
                  <c:x val="0"/>
                  <c:y val="-1.1904761904761906E-3"/>
                </c:manualLayout>
              </c:layout>
              <c:numFmt formatCode="#,##0;&quot;-&quot;#,##0"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677A-4389-BAB6-8332B336C4B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Sheet1!$A$4:$B$4</c:f>
              <c:numCache>
                <c:formatCode>General</c:formatCode>
                <c:ptCount val="2"/>
                <c:pt idx="0">
                  <c:v>8874</c:v>
                </c:pt>
                <c:pt idx="1">
                  <c:v>9055</c:v>
                </c:pt>
              </c:numCache>
            </c:numRef>
          </c:val>
          <c:extLst>
            <c:ext xmlns:c16="http://schemas.microsoft.com/office/drawing/2014/chart" uri="{C3380CC4-5D6E-409C-BE32-E72D297353CC}">
              <c16:uniqueId val="{0000000A-677A-4389-BAB6-8332B336C4B0}"/>
            </c:ext>
          </c:extLst>
        </c:ser>
        <c:dLbls>
          <c:showLegendKey val="0"/>
          <c:showVal val="0"/>
          <c:showCatName val="0"/>
          <c:showSerName val="0"/>
          <c:showPercent val="0"/>
          <c:showBubbleSize val="0"/>
        </c:dLbls>
        <c:gapWidth val="80"/>
        <c:overlap val="100"/>
        <c:axId val="745444280"/>
        <c:axId val="1"/>
      </c:barChart>
      <c:catAx>
        <c:axId val="745444280"/>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4102"/>
          <c:min val="0"/>
        </c:scaling>
        <c:delete val="0"/>
        <c:axPos val="l"/>
        <c:majorGridlines>
          <c:spPr>
            <a:ln>
              <a:noFill/>
            </a:ln>
          </c:spPr>
        </c:majorGridlines>
        <c:numFmt formatCode="General" sourceLinked="1"/>
        <c:majorTickMark val="none"/>
        <c:minorTickMark val="none"/>
        <c:tickLblPos val="none"/>
        <c:spPr>
          <a:ln>
            <a:noFill/>
          </a:ln>
        </c:spPr>
        <c:crossAx val="745444280"/>
        <c:crosses val="min"/>
        <c:crossBetween val="between"/>
      </c:valAx>
    </c:plotArea>
    <c:plotVisOnly val="0"/>
    <c:dispBlanksAs val="gap"/>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0108275328692964E-2"/>
          <c:y val="5.8660763696734917E-2"/>
          <c:w val="0.83488012374323284"/>
          <c:h val="0.88267847260653021"/>
        </c:manualLayout>
      </c:layout>
      <c:barChart>
        <c:barDir val="col"/>
        <c:grouping val="stacked"/>
        <c:varyColors val="0"/>
        <c:ser>
          <c:idx val="0"/>
          <c:order val="0"/>
          <c:spPr>
            <a:solidFill>
              <a:schemeClr val="accent1"/>
            </a:solidFill>
            <a:ln>
              <a:noFill/>
            </a:ln>
          </c:spPr>
          <c:invertIfNegative val="0"/>
          <c:dPt>
            <c:idx val="5"/>
            <c:invertIfNegative val="0"/>
            <c:bubble3D val="0"/>
            <c:spPr>
              <a:solidFill>
                <a:srgbClr val="0C61AD"/>
              </a:solidFill>
              <a:ln>
                <a:noFill/>
              </a:ln>
            </c:spPr>
            <c:extLst>
              <c:ext xmlns:c16="http://schemas.microsoft.com/office/drawing/2014/chart" uri="{C3380CC4-5D6E-409C-BE32-E72D297353CC}">
                <c16:uniqueId val="{00000000-A04A-4233-B110-6EE909857987}"/>
              </c:ext>
            </c:extLst>
          </c:dPt>
          <c:dPt>
            <c:idx val="6"/>
            <c:invertIfNegative val="0"/>
            <c:bubble3D val="0"/>
            <c:spPr>
              <a:solidFill>
                <a:srgbClr val="0C61AD"/>
              </a:solidFill>
              <a:ln>
                <a:noFill/>
              </a:ln>
            </c:spPr>
            <c:extLst>
              <c:ext xmlns:c16="http://schemas.microsoft.com/office/drawing/2014/chart" uri="{C3380CC4-5D6E-409C-BE32-E72D297353CC}">
                <c16:uniqueId val="{00000001-A04A-4233-B110-6EE909857987}"/>
              </c:ext>
            </c:extLst>
          </c:dPt>
          <c:val>
            <c:numRef>
              <c:f>Sheet1!$A$1:$G$1</c:f>
              <c:numCache>
                <c:formatCode>General</c:formatCode>
                <c:ptCount val="7"/>
                <c:pt idx="0">
                  <c:v>26.571711830799728</c:v>
                </c:pt>
                <c:pt idx="1">
                  <c:v>12.571711830799728</c:v>
                </c:pt>
                <c:pt idx="2">
                  <c:v>2.5717118307997282</c:v>
                </c:pt>
                <c:pt idx="3">
                  <c:v>1.5717118307997282</c:v>
                </c:pt>
                <c:pt idx="4">
                  <c:v>2.5717118307997282</c:v>
                </c:pt>
                <c:pt idx="5">
                  <c:v>6.5717118307997282</c:v>
                </c:pt>
                <c:pt idx="6">
                  <c:v>7.5717118307997282</c:v>
                </c:pt>
              </c:numCache>
            </c:numRef>
          </c:val>
          <c:extLst>
            <c:ext xmlns:c16="http://schemas.microsoft.com/office/drawing/2014/chart" uri="{C3380CC4-5D6E-409C-BE32-E72D297353CC}">
              <c16:uniqueId val="{00000002-A04A-4233-B110-6EE909857987}"/>
            </c:ext>
          </c:extLst>
        </c:ser>
        <c:dLbls>
          <c:showLegendKey val="0"/>
          <c:showVal val="0"/>
          <c:showCatName val="0"/>
          <c:showSerName val="0"/>
          <c:showPercent val="0"/>
          <c:showBubbleSize val="0"/>
        </c:dLbls>
        <c:gapWidth val="80"/>
        <c:overlap val="100"/>
        <c:axId val="572640512"/>
        <c:axId val="1"/>
      </c:barChart>
      <c:lineChart>
        <c:grouping val="standard"/>
        <c:varyColors val="0"/>
        <c:ser>
          <c:idx val="1"/>
          <c:order val="1"/>
          <c:spPr>
            <a:ln w="38100" cmpd="sng" algn="ctr">
              <a:solidFill>
                <a:schemeClr val="accent2"/>
              </a:solidFill>
              <a:prstDash val="solid"/>
            </a:ln>
          </c:spPr>
          <c:marker>
            <c:symbol val="none"/>
          </c:marker>
          <c:val>
            <c:numRef>
              <c:f>Sheet1!$A$2:$G$2</c:f>
              <c:numCache>
                <c:formatCode>General</c:formatCode>
                <c:ptCount val="7"/>
                <c:pt idx="0">
                  <c:v>6079</c:v>
                </c:pt>
                <c:pt idx="1">
                  <c:v>5914</c:v>
                </c:pt>
                <c:pt idx="2">
                  <c:v>5227</c:v>
                </c:pt>
                <c:pt idx="3">
                  <c:v>5383</c:v>
                </c:pt>
                <c:pt idx="4">
                  <c:v>5535</c:v>
                </c:pt>
                <c:pt idx="5">
                  <c:v>5818</c:v>
                </c:pt>
                <c:pt idx="6">
                  <c:v>6136</c:v>
                </c:pt>
              </c:numCache>
            </c:numRef>
          </c:val>
          <c:smooth val="0"/>
          <c:extLst>
            <c:ext xmlns:c16="http://schemas.microsoft.com/office/drawing/2014/chart" uri="{C3380CC4-5D6E-409C-BE32-E72D297353CC}">
              <c16:uniqueId val="{00000003-A04A-4233-B110-6EE909857987}"/>
            </c:ext>
          </c:extLst>
        </c:ser>
        <c:dLbls>
          <c:showLegendKey val="0"/>
          <c:showVal val="0"/>
          <c:showCatName val="0"/>
          <c:showSerName val="0"/>
          <c:showPercent val="0"/>
          <c:showBubbleSize val="0"/>
        </c:dLbls>
        <c:marker val="1"/>
        <c:smooth val="0"/>
        <c:axId val="2"/>
        <c:axId val="3"/>
      </c:lineChart>
      <c:catAx>
        <c:axId val="572640512"/>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30.571711830799728"/>
          <c:min val="0"/>
        </c:scaling>
        <c:delete val="0"/>
        <c:axPos val="l"/>
        <c:majorGridlines>
          <c:spPr>
            <a:ln>
              <a:noFill/>
            </a:ln>
          </c:spPr>
        </c:majorGridlines>
        <c:numFmt formatCode="General" sourceLinked="1"/>
        <c:majorTickMark val="none"/>
        <c:minorTickMark val="none"/>
        <c:tickLblPos val="none"/>
        <c:spPr>
          <a:ln w="9525" cmpd="sng" algn="ctr">
            <a:solidFill>
              <a:schemeClr val="tx1"/>
            </a:solidFill>
            <a:prstDash val="solid"/>
          </a:ln>
        </c:spPr>
        <c:crossAx val="572640512"/>
        <c:crosses val="min"/>
        <c:crossBetween val="between"/>
      </c:valAx>
      <c:catAx>
        <c:axId val="2"/>
        <c:scaling>
          <c:orientation val="minMax"/>
        </c:scaling>
        <c:delete val="0"/>
        <c:axPos val="b"/>
        <c:majorGridlines>
          <c:spPr>
            <a:ln>
              <a:noFill/>
            </a:ln>
          </c:spPr>
        </c:majorGridlines>
        <c:majorTickMark val="none"/>
        <c:minorTickMark val="none"/>
        <c:tickLblPos val="none"/>
        <c:spPr>
          <a:ln>
            <a:noFill/>
          </a:ln>
        </c:spPr>
        <c:crossAx val="3"/>
        <c:crosses val="min"/>
        <c:auto val="0"/>
        <c:lblAlgn val="ctr"/>
        <c:lblOffset val="100"/>
        <c:noMultiLvlLbl val="0"/>
      </c:catAx>
      <c:valAx>
        <c:axId val="3"/>
        <c:scaling>
          <c:orientation val="minMax"/>
          <c:max val="8000"/>
          <c:min val="0"/>
        </c:scaling>
        <c:delete val="0"/>
        <c:axPos val="r"/>
        <c:majorGridlines>
          <c:spPr>
            <a:ln>
              <a:noFill/>
            </a:ln>
          </c:spPr>
        </c:majorGridlines>
        <c:numFmt formatCode="#,##0;&quot;-&quot;#,##0" sourceLinked="0"/>
        <c:majorTickMark val="out"/>
        <c:minorTickMark val="none"/>
        <c:tickLblPos val="nextTo"/>
        <c:spPr>
          <a:ln w="9525" cmpd="sng" algn="ctr">
            <a:solidFill>
              <a:schemeClr val="tx1"/>
            </a:solidFill>
            <a:prstDash val="solid"/>
          </a:ln>
        </c:spPr>
        <c:txPr>
          <a:bodyPr wrap="none"/>
          <a:lstStyle/>
          <a:p>
            <a:pPr>
              <a:defRPr sz="1100" kern="1200">
                <a:solidFill>
                  <a:srgbClr val="2F2F2D"/>
                </a:solidFill>
                <a:latin typeface="+mn-lt"/>
                <a:ea typeface="+mn-ea"/>
                <a:cs typeface="+mn-cs"/>
              </a:defRPr>
            </a:pPr>
            <a:endParaRPr lang="en-US"/>
          </a:p>
        </c:txPr>
        <c:crossAx val="2"/>
        <c:crosses val="max"/>
        <c:crossBetween val="between"/>
        <c:majorUnit val="1000"/>
      </c:valAx>
    </c:plotArea>
    <c:plotVisOnly val="0"/>
    <c:dispBlanksAs val="gap"/>
    <c:showDLblsOverMax val="1"/>
  </c:chart>
  <c:externalData r:id="rId1">
    <c:autoUpdate val="0"/>
  </c:externalData>
</c:chartSpace>
</file>

<file path=ppt/ink/ink1.xml><?xml version="1.0" encoding="utf-8"?>
<inkml:ink xmlns:inkml="http://www.w3.org/2003/InkML">
  <inkml:definitions/>
</inkml:ink>
</file>

<file path=ppt/ink/ink2.xml><?xml version="1.0" encoding="utf-8"?>
<inkml:ink xmlns:inkml="http://www.w3.org/2003/InkML">
  <inkml:definitions/>
</inkml:ink>
</file>

<file path=ppt/ink/ink3.xml><?xml version="1.0" encoding="utf-8"?>
<inkml:ink xmlns:inkml="http://www.w3.org/2003/InkML">
  <inkml:definitions/>
</inkml:ink>
</file>

<file path=ppt/ink/ink4.xml><?xml version="1.0" encoding="utf-8"?>
<inkml:ink xmlns:inkml="http://www.w3.org/2003/InkML">
  <inkml:definitions/>
</inkml:ink>
</file>

<file path=ppt/ink/ink5.xml><?xml version="1.0" encoding="utf-8"?>
<inkml:ink xmlns:inkml="http://www.w3.org/2003/InkML">
  <inkml:definitions/>
</inkml:ink>
</file>

<file path=ppt/ink/ink6.xml><?xml version="1.0" encoding="utf-8"?>
<inkml:ink xmlns:inkml="http://www.w3.org/2003/InkML">
  <inkml:definitions/>
</inkml:ink>
</file>

<file path=ppt/ink/ink7.xml><?xml version="1.0" encoding="utf-8"?>
<inkml:ink xmlns:inkml="http://www.w3.org/2003/InkML">
  <inkml:definitions/>
</inkml:ink>
</file>

<file path=ppt/ink/ink8.xml><?xml version="1.0" encoding="utf-8"?>
<inkml:ink xmlns:inkml="http://www.w3.org/2003/InkML">
  <inkml:definitions/>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6C6F7-4F70-F94F-9329-23872DEEAD9E}"/>
              </a:ext>
            </a:extLst>
          </p:cNvPr>
          <p:cNvSpPr>
            <a:spLocks noGrp="1"/>
          </p:cNvSpPr>
          <p:nvPr>
            <p:ph type="ctrTitle"/>
          </p:nvPr>
        </p:nvSpPr>
        <p:spPr>
          <a:xfrm>
            <a:off x="550863" y="549275"/>
            <a:ext cx="11090275" cy="1619250"/>
          </a:xfrm>
          <a:prstGeom prst="rect">
            <a:avLst/>
          </a:prstGeom>
        </p:spPr>
        <p:txBody>
          <a:bodyPr anchor="t"/>
          <a:lstStyle>
            <a:lvl1pPr algn="l">
              <a:defRPr sz="6000"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919D6866-0122-6C47-8368-11B20C0B641B}"/>
              </a:ext>
            </a:extLst>
          </p:cNvPr>
          <p:cNvSpPr>
            <a:spLocks noGrp="1"/>
          </p:cNvSpPr>
          <p:nvPr>
            <p:ph type="subTitle" idx="1"/>
          </p:nvPr>
        </p:nvSpPr>
        <p:spPr>
          <a:xfrm>
            <a:off x="550862" y="2601119"/>
            <a:ext cx="11090275" cy="2736056"/>
          </a:xfrm>
          <a:prstGeom prst="rect">
            <a:avLst/>
          </a:prstGeom>
        </p:spPr>
        <p:txBody>
          <a:bodyPr/>
          <a:lstStyle>
            <a:lvl1pPr marL="0" indent="0" algn="l">
              <a:buNone/>
              <a:defRPr sz="2400" b="1" i="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802718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rge Tex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B4ABB-61F3-DB4C-9857-2865CAC37B4B}"/>
              </a:ext>
            </a:extLst>
          </p:cNvPr>
          <p:cNvSpPr>
            <a:spLocks noGrp="1"/>
          </p:cNvSpPr>
          <p:nvPr>
            <p:ph type="title"/>
          </p:nvPr>
        </p:nvSpPr>
        <p:spPr>
          <a:xfrm>
            <a:off x="550863" y="549276"/>
            <a:ext cx="11090275" cy="4787899"/>
          </a:xfrm>
          <a:prstGeom prst="rect">
            <a:avLst/>
          </a:prstGeom>
        </p:spPr>
        <p:txBody>
          <a:bodyPr anchor="t"/>
          <a:lstStyle>
            <a:lvl1pPr>
              <a:defRPr sz="6000"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4226070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arge Sta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00EB6-A497-314D-B6FA-8A1F06167414}"/>
              </a:ext>
            </a:extLst>
          </p:cNvPr>
          <p:cNvSpPr>
            <a:spLocks noGrp="1"/>
          </p:cNvSpPr>
          <p:nvPr>
            <p:ph type="title" hasCustomPrompt="1"/>
          </p:nvPr>
        </p:nvSpPr>
        <p:spPr>
          <a:xfrm>
            <a:off x="550863" y="549275"/>
            <a:ext cx="11090275" cy="2879725"/>
          </a:xfrm>
          <a:prstGeom prst="rect">
            <a:avLst/>
          </a:prstGeom>
        </p:spPr>
        <p:txBody>
          <a:bodyPr/>
          <a:lstStyle>
            <a:lvl1pPr>
              <a:defRPr sz="20000" baseline="0">
                <a:solidFill>
                  <a:schemeClr val="bg1"/>
                </a:solidFill>
              </a:defRPr>
            </a:lvl1pPr>
          </a:lstStyle>
          <a:p>
            <a:r>
              <a:rPr lang="en-GB" dirty="0"/>
              <a:t>00%</a:t>
            </a:r>
            <a:endParaRPr lang="en-US" dirty="0"/>
          </a:p>
        </p:txBody>
      </p:sp>
      <p:sp>
        <p:nvSpPr>
          <p:cNvPr id="6" name="Subtitle 2">
            <a:extLst>
              <a:ext uri="{FF2B5EF4-FFF2-40B4-BE49-F238E27FC236}">
                <a16:creationId xmlns:a16="http://schemas.microsoft.com/office/drawing/2014/main" id="{5A978C10-2D1D-0F4D-8D08-FF024D2D5F2B}"/>
              </a:ext>
            </a:extLst>
          </p:cNvPr>
          <p:cNvSpPr>
            <a:spLocks noGrp="1"/>
          </p:cNvSpPr>
          <p:nvPr>
            <p:ph type="subTitle" idx="1"/>
          </p:nvPr>
        </p:nvSpPr>
        <p:spPr>
          <a:xfrm>
            <a:off x="550862" y="3428999"/>
            <a:ext cx="11090275" cy="1908175"/>
          </a:xfrm>
          <a:prstGeom prst="rect">
            <a:avLst/>
          </a:prstGeom>
        </p:spPr>
        <p:txBody>
          <a:bodyPr/>
          <a:lstStyle>
            <a:lvl1pPr marL="0" indent="0" algn="l">
              <a:buNone/>
              <a:defRPr sz="2400" b="1" i="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797571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6C6F7-4F70-F94F-9329-23872DEEAD9E}"/>
              </a:ext>
            </a:extLst>
          </p:cNvPr>
          <p:cNvSpPr>
            <a:spLocks noGrp="1"/>
          </p:cNvSpPr>
          <p:nvPr>
            <p:ph type="ctrTitle" hasCustomPrompt="1"/>
          </p:nvPr>
        </p:nvSpPr>
        <p:spPr>
          <a:xfrm>
            <a:off x="550863" y="549275"/>
            <a:ext cx="11090275" cy="741643"/>
          </a:xfrm>
          <a:prstGeom prst="rect">
            <a:avLst/>
          </a:prstGeom>
        </p:spPr>
        <p:txBody>
          <a:bodyPr anchor="t"/>
          <a:lstStyle>
            <a:lvl1pPr algn="l">
              <a:defRPr sz="6000" baseline="0">
                <a:solidFill>
                  <a:schemeClr val="bg1"/>
                </a:solidFill>
              </a:defRPr>
            </a:lvl1pPr>
          </a:lstStyle>
          <a:p>
            <a:r>
              <a:rPr lang="en-GB" dirty="0"/>
              <a:t>Thank You</a:t>
            </a:r>
            <a:endParaRPr lang="en-US" dirty="0"/>
          </a:p>
        </p:txBody>
      </p:sp>
      <p:sp>
        <p:nvSpPr>
          <p:cNvPr id="3" name="Subtitle 2">
            <a:extLst>
              <a:ext uri="{FF2B5EF4-FFF2-40B4-BE49-F238E27FC236}">
                <a16:creationId xmlns:a16="http://schemas.microsoft.com/office/drawing/2014/main" id="{919D6866-0122-6C47-8368-11B20C0B641B}"/>
              </a:ext>
            </a:extLst>
          </p:cNvPr>
          <p:cNvSpPr>
            <a:spLocks noGrp="1"/>
          </p:cNvSpPr>
          <p:nvPr>
            <p:ph type="subTitle" idx="1" hasCustomPrompt="1"/>
          </p:nvPr>
        </p:nvSpPr>
        <p:spPr>
          <a:xfrm>
            <a:off x="550862" y="1775432"/>
            <a:ext cx="11090275" cy="393093"/>
          </a:xfrm>
          <a:prstGeom prst="rect">
            <a:avLst/>
          </a:prstGeom>
        </p:spPr>
        <p:txBody>
          <a:bodyPr/>
          <a:lstStyle>
            <a:lvl1pPr marL="0" indent="0" algn="l">
              <a:buNone/>
              <a:defRPr sz="2400" b="1" i="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Please visit </a:t>
            </a:r>
            <a:r>
              <a:rPr lang="en-GB" dirty="0" err="1"/>
              <a:t>housing.org.uk</a:t>
            </a:r>
            <a:r>
              <a:rPr lang="en-GB" dirty="0"/>
              <a:t> for more information</a:t>
            </a:r>
            <a:endParaRPr lang="en-US" dirty="0"/>
          </a:p>
        </p:txBody>
      </p:sp>
    </p:spTree>
    <p:extLst>
      <p:ext uri="{BB962C8B-B14F-4D97-AF65-F5344CB8AC3E}">
        <p14:creationId xmlns:p14="http://schemas.microsoft.com/office/powerpoint/2010/main" val="3502386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6C6F7-4F70-F94F-9329-23872DEEAD9E}"/>
              </a:ext>
            </a:extLst>
          </p:cNvPr>
          <p:cNvSpPr>
            <a:spLocks noGrp="1"/>
          </p:cNvSpPr>
          <p:nvPr>
            <p:ph type="ctrTitle"/>
          </p:nvPr>
        </p:nvSpPr>
        <p:spPr>
          <a:xfrm>
            <a:off x="550863" y="549275"/>
            <a:ext cx="11090275" cy="1619250"/>
          </a:xfrm>
        </p:spPr>
        <p:txBody>
          <a:bodyPr anchor="b"/>
          <a:lstStyle>
            <a:lvl1pPr algn="l">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919D6866-0122-6C47-8368-11B20C0B641B}"/>
              </a:ext>
            </a:extLst>
          </p:cNvPr>
          <p:cNvSpPr>
            <a:spLocks noGrp="1"/>
          </p:cNvSpPr>
          <p:nvPr>
            <p:ph type="subTitle" idx="1"/>
          </p:nvPr>
        </p:nvSpPr>
        <p:spPr>
          <a:xfrm>
            <a:off x="550862" y="2601119"/>
            <a:ext cx="11090275" cy="2736056"/>
          </a:xfrm>
        </p:spPr>
        <p:txBody>
          <a:bodyPr/>
          <a:lstStyle>
            <a:lvl1pPr marL="0" indent="0" algn="l">
              <a:buNone/>
              <a:defRPr sz="2400" b="1" i="0" baseline="0">
                <a:solidFill>
                  <a:srgbClr val="2F2F2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694680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742A0-187C-D043-A738-B0628C23B817}"/>
              </a:ext>
            </a:extLst>
          </p:cNvPr>
          <p:cNvSpPr>
            <a:spLocks noGrp="1"/>
          </p:cNvSpPr>
          <p:nvPr>
            <p:ph type="title"/>
          </p:nvPr>
        </p:nvSpPr>
        <p:spPr/>
        <p:txBody>
          <a:bodyPr anchor="t"/>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0D267612-5609-9548-BAA3-B2026C4AE1E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18161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B4ABB-61F3-DB4C-9857-2865CAC37B4B}"/>
              </a:ext>
            </a:extLst>
          </p:cNvPr>
          <p:cNvSpPr>
            <a:spLocks noGrp="1"/>
          </p:cNvSpPr>
          <p:nvPr>
            <p:ph type="title"/>
          </p:nvPr>
        </p:nvSpPr>
        <p:spPr>
          <a:xfrm>
            <a:off x="550863" y="549276"/>
            <a:ext cx="11090275" cy="4787899"/>
          </a:xfrm>
        </p:spPr>
        <p:txBody>
          <a:bodyPr anchor="t"/>
          <a:lstStyle>
            <a:lvl1pPr>
              <a:defRPr sz="6000"/>
            </a:lvl1pPr>
          </a:lstStyle>
          <a:p>
            <a:r>
              <a:rPr lang="en-GB" dirty="0"/>
              <a:t>Click to edit Master title style</a:t>
            </a:r>
            <a:endParaRPr lang="en-US" dirty="0"/>
          </a:p>
        </p:txBody>
      </p:sp>
    </p:spTree>
    <p:extLst>
      <p:ext uri="{BB962C8B-B14F-4D97-AF65-F5344CB8AC3E}">
        <p14:creationId xmlns:p14="http://schemas.microsoft.com/office/powerpoint/2010/main" val="1676786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53F1A-9368-EE41-A870-FF1ACB6CAD50}"/>
              </a:ext>
            </a:extLst>
          </p:cNvPr>
          <p:cNvSpPr>
            <a:spLocks noGrp="1"/>
          </p:cNvSpPr>
          <p:nvPr>
            <p:ph type="title"/>
          </p:nvPr>
        </p:nvSpPr>
        <p:spPr/>
        <p:txBody>
          <a:bodyPr anchor="t"/>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D27B0798-6447-1C41-8A1E-FB7DDA4E3949}"/>
              </a:ext>
            </a:extLst>
          </p:cNvPr>
          <p:cNvSpPr>
            <a:spLocks noGrp="1"/>
          </p:cNvSpPr>
          <p:nvPr>
            <p:ph sz="half" idx="1"/>
          </p:nvPr>
        </p:nvSpPr>
        <p:spPr>
          <a:xfrm>
            <a:off x="550863" y="1825625"/>
            <a:ext cx="5468937" cy="3511550"/>
          </a:xfrm>
        </p:spPr>
        <p:txBody>
          <a:bodyPr/>
          <a:lstStyle>
            <a:lvl1pPr>
              <a:defRPr sz="2000" baseline="0"/>
            </a:lvl1pPr>
            <a:lvl2pPr>
              <a:defRPr sz="1500" baseline="0"/>
            </a:lvl2pPr>
            <a:lvl3pPr>
              <a:defRPr sz="1500" baseline="0"/>
            </a:lvl3pPr>
            <a:lvl4pPr>
              <a:defRPr sz="1500" baseline="0"/>
            </a:lvl4pPr>
            <a:lvl5pPr>
              <a:defRPr sz="1500" baseline="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D2E17053-918C-8F42-AEA4-33253696976E}"/>
              </a:ext>
            </a:extLst>
          </p:cNvPr>
          <p:cNvSpPr>
            <a:spLocks noGrp="1"/>
          </p:cNvSpPr>
          <p:nvPr>
            <p:ph sz="half" idx="2"/>
          </p:nvPr>
        </p:nvSpPr>
        <p:spPr>
          <a:xfrm>
            <a:off x="6172200" y="1825625"/>
            <a:ext cx="5468936" cy="3511550"/>
          </a:xfrm>
        </p:spPr>
        <p:txBody>
          <a:bodyPr>
            <a:normAutofit/>
          </a:bodyPr>
          <a:lstStyle>
            <a:lvl1pPr>
              <a:defRPr sz="2000" baseline="0"/>
            </a:lvl1pPr>
            <a:lvl2pPr>
              <a:defRPr sz="1500" baseline="0"/>
            </a:lvl2pPr>
            <a:lvl3pPr>
              <a:defRPr sz="1500" baseline="0"/>
            </a:lvl3pPr>
            <a:lvl4pPr>
              <a:defRPr sz="1500" baseline="0"/>
            </a:lvl4pPr>
            <a:lvl5pPr>
              <a:defRPr sz="1500" baseline="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698744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78166-43B5-4D42-AD1C-367B05431EF9}"/>
              </a:ext>
            </a:extLst>
          </p:cNvPr>
          <p:cNvSpPr>
            <a:spLocks noGrp="1"/>
          </p:cNvSpPr>
          <p:nvPr>
            <p:ph type="title"/>
          </p:nvPr>
        </p:nvSpPr>
        <p:spPr>
          <a:xfrm>
            <a:off x="550863" y="549276"/>
            <a:ext cx="11090275" cy="1131888"/>
          </a:xfrm>
        </p:spPr>
        <p:txBody>
          <a:bodyPr anchor="t"/>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6FCF629-B31C-E846-A275-983EDDF61901}"/>
              </a:ext>
            </a:extLst>
          </p:cNvPr>
          <p:cNvSpPr>
            <a:spLocks noGrp="1"/>
          </p:cNvSpPr>
          <p:nvPr>
            <p:ph type="body" idx="1"/>
          </p:nvPr>
        </p:nvSpPr>
        <p:spPr>
          <a:xfrm>
            <a:off x="550862" y="2168525"/>
            <a:ext cx="5446713" cy="336550"/>
          </a:xfrm>
        </p:spPr>
        <p:txBody>
          <a:bodyPr anchor="b">
            <a:normAutofit/>
          </a:bodyPr>
          <a:lstStyle>
            <a:lvl1pPr marL="0" indent="0">
              <a:buNone/>
              <a:defRPr sz="15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7BEF22A9-92DE-3245-8F38-A6C616A4A811}"/>
              </a:ext>
            </a:extLst>
          </p:cNvPr>
          <p:cNvSpPr>
            <a:spLocks noGrp="1"/>
          </p:cNvSpPr>
          <p:nvPr>
            <p:ph sz="half" idx="2"/>
          </p:nvPr>
        </p:nvSpPr>
        <p:spPr>
          <a:xfrm>
            <a:off x="550864" y="2505075"/>
            <a:ext cx="5446712" cy="2832100"/>
          </a:xfrm>
        </p:spPr>
        <p:txBody>
          <a:bodyPr>
            <a:normAutofit/>
          </a:bodyPr>
          <a:lstStyle>
            <a:lvl1pPr>
              <a:defRPr sz="2000" baseline="0"/>
            </a:lvl1pPr>
            <a:lvl2pPr>
              <a:defRPr sz="1500" baseline="0"/>
            </a:lvl2pPr>
            <a:lvl3pPr>
              <a:defRPr sz="1500" baseline="0"/>
            </a:lvl3pPr>
            <a:lvl4pPr>
              <a:defRPr sz="1500" baseline="0"/>
            </a:lvl4pPr>
            <a:lvl5pPr>
              <a:defRPr sz="1500" baseline="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A63525E0-303F-7E42-86CF-E853F0AC7CFB}"/>
              </a:ext>
            </a:extLst>
          </p:cNvPr>
          <p:cNvSpPr>
            <a:spLocks noGrp="1"/>
          </p:cNvSpPr>
          <p:nvPr>
            <p:ph type="body" sz="quarter" idx="3"/>
          </p:nvPr>
        </p:nvSpPr>
        <p:spPr>
          <a:xfrm>
            <a:off x="6172200" y="2168525"/>
            <a:ext cx="5468938" cy="336550"/>
          </a:xfrm>
        </p:spPr>
        <p:txBody>
          <a:bodyPr anchor="b">
            <a:normAutofit/>
          </a:bodyPr>
          <a:lstStyle>
            <a:lvl1pPr marL="0" indent="0">
              <a:buNone/>
              <a:defRPr sz="15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E602C9C0-F078-E04F-B653-B548690CBC57}"/>
              </a:ext>
            </a:extLst>
          </p:cNvPr>
          <p:cNvSpPr>
            <a:spLocks noGrp="1"/>
          </p:cNvSpPr>
          <p:nvPr>
            <p:ph sz="quarter" idx="4"/>
          </p:nvPr>
        </p:nvSpPr>
        <p:spPr>
          <a:xfrm>
            <a:off x="6172200" y="2505075"/>
            <a:ext cx="5468938" cy="2832100"/>
          </a:xfrm>
        </p:spPr>
        <p:txBody>
          <a:bodyPr>
            <a:normAutofit/>
          </a:bodyPr>
          <a:lstStyle>
            <a:lvl1pPr>
              <a:defRPr sz="2000" baseline="0"/>
            </a:lvl1pPr>
            <a:lvl2pPr>
              <a:defRPr sz="1500" baseline="0"/>
            </a:lvl2pPr>
            <a:lvl3pPr>
              <a:defRPr sz="1500" baseline="0"/>
            </a:lvl3pPr>
            <a:lvl4pPr>
              <a:defRPr sz="1500" baseline="0"/>
            </a:lvl4pPr>
            <a:lvl5pPr>
              <a:defRPr sz="1500" baseline="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39183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ED7E5-EC89-9745-BE91-86ED9E6FC38B}"/>
              </a:ext>
            </a:extLst>
          </p:cNvPr>
          <p:cNvSpPr>
            <a:spLocks noGrp="1"/>
          </p:cNvSpPr>
          <p:nvPr>
            <p:ph type="title"/>
          </p:nvPr>
        </p:nvSpPr>
        <p:spPr>
          <a:xfrm>
            <a:off x="550864" y="546848"/>
            <a:ext cx="4221162" cy="1362634"/>
          </a:xfrm>
        </p:spPr>
        <p:txBody>
          <a:bodyPr anchor="t"/>
          <a:lstStyle>
            <a:lvl1pPr>
              <a:defRPr sz="3200"/>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5C13EE25-864B-9746-9CF9-A8262D2E240B}"/>
              </a:ext>
            </a:extLst>
          </p:cNvPr>
          <p:cNvSpPr>
            <a:spLocks noGrp="1"/>
          </p:cNvSpPr>
          <p:nvPr>
            <p:ph idx="1"/>
          </p:nvPr>
        </p:nvSpPr>
        <p:spPr>
          <a:xfrm>
            <a:off x="5183188" y="546848"/>
            <a:ext cx="6172200" cy="4790328"/>
          </a:xfrm>
        </p:spPr>
        <p:txBody>
          <a:bodyPr>
            <a:normAutofit/>
          </a:bodyPr>
          <a:lstStyle>
            <a:lvl1pPr>
              <a:defRPr sz="2000" baseline="0"/>
            </a:lvl1pPr>
            <a:lvl2pPr>
              <a:defRPr sz="1500" baseline="0"/>
            </a:lvl2pPr>
            <a:lvl3pPr>
              <a:defRPr sz="1500" baseline="0"/>
            </a:lvl3pPr>
            <a:lvl4pPr>
              <a:defRPr sz="1500" baseline="0"/>
            </a:lvl4pPr>
            <a:lvl5pPr>
              <a:defRPr sz="1500" baseline="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a:extLst>
              <a:ext uri="{FF2B5EF4-FFF2-40B4-BE49-F238E27FC236}">
                <a16:creationId xmlns:a16="http://schemas.microsoft.com/office/drawing/2014/main" id="{C09E44D4-67F6-8345-AC99-BE56EC5C84DF}"/>
              </a:ext>
            </a:extLst>
          </p:cNvPr>
          <p:cNvSpPr>
            <a:spLocks noGrp="1"/>
          </p:cNvSpPr>
          <p:nvPr>
            <p:ph type="body" sz="half" idx="2"/>
          </p:nvPr>
        </p:nvSpPr>
        <p:spPr>
          <a:xfrm>
            <a:off x="550864" y="2168524"/>
            <a:ext cx="4221162" cy="316865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2197756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F77DB-0C83-D540-8F3B-41BCCB9D8CF9}"/>
              </a:ext>
            </a:extLst>
          </p:cNvPr>
          <p:cNvSpPr>
            <a:spLocks noGrp="1"/>
          </p:cNvSpPr>
          <p:nvPr>
            <p:ph type="title"/>
          </p:nvPr>
        </p:nvSpPr>
        <p:spPr>
          <a:xfrm>
            <a:off x="550864" y="549274"/>
            <a:ext cx="4221162" cy="1508125"/>
          </a:xfrm>
        </p:spPr>
        <p:txBody>
          <a:bodyPr anchor="t"/>
          <a:lstStyle>
            <a:lvl1pPr>
              <a:defRPr sz="3200"/>
            </a:lvl1pPr>
          </a:lstStyle>
          <a:p>
            <a:r>
              <a:rPr lang="en-GB" dirty="0"/>
              <a:t>Click to edit Master title style</a:t>
            </a:r>
            <a:endParaRPr lang="en-US" dirty="0"/>
          </a:p>
        </p:txBody>
      </p:sp>
      <p:sp>
        <p:nvSpPr>
          <p:cNvPr id="3" name="Picture Placeholder 2">
            <a:extLst>
              <a:ext uri="{FF2B5EF4-FFF2-40B4-BE49-F238E27FC236}">
                <a16:creationId xmlns:a16="http://schemas.microsoft.com/office/drawing/2014/main" id="{60E92612-F3D0-D046-8B57-18CD0836E15F}"/>
              </a:ext>
            </a:extLst>
          </p:cNvPr>
          <p:cNvSpPr>
            <a:spLocks noGrp="1"/>
          </p:cNvSpPr>
          <p:nvPr>
            <p:ph type="pic" idx="1"/>
          </p:nvPr>
        </p:nvSpPr>
        <p:spPr>
          <a:xfrm>
            <a:off x="5183188" y="549276"/>
            <a:ext cx="6457948" cy="47879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8041354-525D-D044-9FE3-12541D2C4B33}"/>
              </a:ext>
            </a:extLst>
          </p:cNvPr>
          <p:cNvSpPr>
            <a:spLocks noGrp="1"/>
          </p:cNvSpPr>
          <p:nvPr>
            <p:ph type="body" sz="half" idx="2"/>
          </p:nvPr>
        </p:nvSpPr>
        <p:spPr>
          <a:xfrm>
            <a:off x="550864" y="2168524"/>
            <a:ext cx="4221162" cy="3168651"/>
          </a:xfrm>
        </p:spPr>
        <p:txBody>
          <a:bodyPr/>
          <a:lstStyle>
            <a:lvl1pPr marL="0" indent="0">
              <a:lnSpc>
                <a:spcPct val="15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Tree>
    <p:extLst>
      <p:ext uri="{BB962C8B-B14F-4D97-AF65-F5344CB8AC3E}">
        <p14:creationId xmlns:p14="http://schemas.microsoft.com/office/powerpoint/2010/main" val="14496251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Pictures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0E92612-F3D0-D046-8B57-18CD0836E15F}"/>
              </a:ext>
            </a:extLst>
          </p:cNvPr>
          <p:cNvSpPr>
            <a:spLocks noGrp="1"/>
          </p:cNvSpPr>
          <p:nvPr>
            <p:ph type="pic" idx="1"/>
          </p:nvPr>
        </p:nvSpPr>
        <p:spPr>
          <a:xfrm>
            <a:off x="6248400" y="549276"/>
            <a:ext cx="5392736" cy="439924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5" name="Picture Placeholder 2">
            <a:extLst>
              <a:ext uri="{FF2B5EF4-FFF2-40B4-BE49-F238E27FC236}">
                <a16:creationId xmlns:a16="http://schemas.microsoft.com/office/drawing/2014/main" id="{E5102C83-A8F9-4D49-958D-E7E5F19B7A6C}"/>
              </a:ext>
            </a:extLst>
          </p:cNvPr>
          <p:cNvSpPr>
            <a:spLocks noGrp="1"/>
          </p:cNvSpPr>
          <p:nvPr>
            <p:ph type="pic" idx="10"/>
          </p:nvPr>
        </p:nvSpPr>
        <p:spPr>
          <a:xfrm>
            <a:off x="546847" y="549276"/>
            <a:ext cx="5392736" cy="439924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Text Placeholder 2">
            <a:extLst>
              <a:ext uri="{FF2B5EF4-FFF2-40B4-BE49-F238E27FC236}">
                <a16:creationId xmlns:a16="http://schemas.microsoft.com/office/drawing/2014/main" id="{23C0B85A-F16F-C949-8A46-21B5387C1431}"/>
              </a:ext>
            </a:extLst>
          </p:cNvPr>
          <p:cNvSpPr>
            <a:spLocks noGrp="1"/>
          </p:cNvSpPr>
          <p:nvPr>
            <p:ph type="body" idx="11"/>
          </p:nvPr>
        </p:nvSpPr>
        <p:spPr>
          <a:xfrm>
            <a:off x="550862" y="4956549"/>
            <a:ext cx="5388721" cy="336550"/>
          </a:xfrm>
        </p:spPr>
        <p:txBody>
          <a:bodyPr anchor="b">
            <a:normAutofit/>
          </a:bodyPr>
          <a:lstStyle>
            <a:lvl1pPr marL="0" indent="0">
              <a:buNone/>
              <a:defRPr sz="1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7" name="Text Placeholder 2">
            <a:extLst>
              <a:ext uri="{FF2B5EF4-FFF2-40B4-BE49-F238E27FC236}">
                <a16:creationId xmlns:a16="http://schemas.microsoft.com/office/drawing/2014/main" id="{7E612A0C-A028-834B-AC13-FCAEC6431D6E}"/>
              </a:ext>
            </a:extLst>
          </p:cNvPr>
          <p:cNvSpPr>
            <a:spLocks noGrp="1"/>
          </p:cNvSpPr>
          <p:nvPr>
            <p:ph type="body" idx="12"/>
          </p:nvPr>
        </p:nvSpPr>
        <p:spPr>
          <a:xfrm>
            <a:off x="6252415" y="4956549"/>
            <a:ext cx="5388721" cy="336550"/>
          </a:xfrm>
        </p:spPr>
        <p:txBody>
          <a:bodyPr anchor="b">
            <a:normAutofit/>
          </a:bodyPr>
          <a:lstStyle>
            <a:lvl1pPr marL="0" indent="0">
              <a:buNone/>
              <a:defRPr sz="1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Tree>
    <p:extLst>
      <p:ext uri="{BB962C8B-B14F-4D97-AF65-F5344CB8AC3E}">
        <p14:creationId xmlns:p14="http://schemas.microsoft.com/office/powerpoint/2010/main" val="395348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6C6F7-4F70-F94F-9329-23872DEEAD9E}"/>
              </a:ext>
            </a:extLst>
          </p:cNvPr>
          <p:cNvSpPr>
            <a:spLocks noGrp="1"/>
          </p:cNvSpPr>
          <p:nvPr>
            <p:ph type="ctrTitle"/>
          </p:nvPr>
        </p:nvSpPr>
        <p:spPr>
          <a:xfrm>
            <a:off x="550863" y="549275"/>
            <a:ext cx="11090275" cy="1619250"/>
          </a:xfrm>
        </p:spPr>
        <p:txBody>
          <a:bodyPr anchor="b"/>
          <a:lstStyle>
            <a:lvl1pPr algn="l">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919D6866-0122-6C47-8368-11B20C0B641B}"/>
              </a:ext>
            </a:extLst>
          </p:cNvPr>
          <p:cNvSpPr>
            <a:spLocks noGrp="1"/>
          </p:cNvSpPr>
          <p:nvPr>
            <p:ph type="subTitle" idx="1"/>
          </p:nvPr>
        </p:nvSpPr>
        <p:spPr>
          <a:xfrm>
            <a:off x="550862" y="2601119"/>
            <a:ext cx="11090275" cy="2736056"/>
          </a:xfrm>
        </p:spPr>
        <p:txBody>
          <a:bodyPr/>
          <a:lstStyle>
            <a:lvl1pPr marL="0" indent="0" algn="l">
              <a:buNone/>
              <a:defRPr sz="2400" b="1" i="0" baseline="0">
                <a:solidFill>
                  <a:srgbClr val="2F2F2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12754913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742A0-187C-D043-A738-B0628C23B817}"/>
              </a:ext>
            </a:extLst>
          </p:cNvPr>
          <p:cNvSpPr>
            <a:spLocks noGrp="1"/>
          </p:cNvSpPr>
          <p:nvPr>
            <p:ph type="title"/>
          </p:nvPr>
        </p:nvSpPr>
        <p:spPr/>
        <p:txBody>
          <a:bodyPr anchor="t"/>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0D267612-5609-9548-BAA3-B2026C4AE1E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8686690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B4ABB-61F3-DB4C-9857-2865CAC37B4B}"/>
              </a:ext>
            </a:extLst>
          </p:cNvPr>
          <p:cNvSpPr>
            <a:spLocks noGrp="1"/>
          </p:cNvSpPr>
          <p:nvPr>
            <p:ph type="title"/>
          </p:nvPr>
        </p:nvSpPr>
        <p:spPr>
          <a:xfrm>
            <a:off x="550863" y="549276"/>
            <a:ext cx="11090275" cy="4787899"/>
          </a:xfrm>
        </p:spPr>
        <p:txBody>
          <a:bodyPr anchor="t"/>
          <a:lstStyle>
            <a:lvl1pPr>
              <a:defRPr sz="6000"/>
            </a:lvl1pPr>
          </a:lstStyle>
          <a:p>
            <a:r>
              <a:rPr lang="en-GB" dirty="0"/>
              <a:t>Click to edit Master title style</a:t>
            </a:r>
            <a:endParaRPr lang="en-US" dirty="0"/>
          </a:p>
        </p:txBody>
      </p:sp>
    </p:spTree>
    <p:extLst>
      <p:ext uri="{BB962C8B-B14F-4D97-AF65-F5344CB8AC3E}">
        <p14:creationId xmlns:p14="http://schemas.microsoft.com/office/powerpoint/2010/main" val="42834996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53F1A-9368-EE41-A870-FF1ACB6CAD50}"/>
              </a:ext>
            </a:extLst>
          </p:cNvPr>
          <p:cNvSpPr>
            <a:spLocks noGrp="1"/>
          </p:cNvSpPr>
          <p:nvPr>
            <p:ph type="title"/>
          </p:nvPr>
        </p:nvSpPr>
        <p:spPr/>
        <p:txBody>
          <a:bodyPr anchor="t"/>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D27B0798-6447-1C41-8A1E-FB7DDA4E3949}"/>
              </a:ext>
            </a:extLst>
          </p:cNvPr>
          <p:cNvSpPr>
            <a:spLocks noGrp="1"/>
          </p:cNvSpPr>
          <p:nvPr>
            <p:ph sz="half" idx="1"/>
          </p:nvPr>
        </p:nvSpPr>
        <p:spPr>
          <a:xfrm>
            <a:off x="550863" y="1825625"/>
            <a:ext cx="5468937" cy="3511550"/>
          </a:xfrm>
        </p:spPr>
        <p:txBody>
          <a:bodyPr/>
          <a:lstStyle>
            <a:lvl1pPr>
              <a:defRPr sz="2000" baseline="0"/>
            </a:lvl1pPr>
            <a:lvl2pPr>
              <a:defRPr sz="1500" baseline="0"/>
            </a:lvl2pPr>
            <a:lvl3pPr>
              <a:defRPr sz="1500" baseline="0"/>
            </a:lvl3pPr>
            <a:lvl4pPr>
              <a:defRPr sz="1500" baseline="0"/>
            </a:lvl4pPr>
            <a:lvl5pPr>
              <a:defRPr sz="1500" baseline="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D2E17053-918C-8F42-AEA4-33253696976E}"/>
              </a:ext>
            </a:extLst>
          </p:cNvPr>
          <p:cNvSpPr>
            <a:spLocks noGrp="1"/>
          </p:cNvSpPr>
          <p:nvPr>
            <p:ph sz="half" idx="2"/>
          </p:nvPr>
        </p:nvSpPr>
        <p:spPr>
          <a:xfrm>
            <a:off x="6172200" y="1825625"/>
            <a:ext cx="5468936" cy="3511550"/>
          </a:xfrm>
        </p:spPr>
        <p:txBody>
          <a:bodyPr>
            <a:normAutofit/>
          </a:bodyPr>
          <a:lstStyle>
            <a:lvl1pPr>
              <a:defRPr sz="2000" baseline="0"/>
            </a:lvl1pPr>
            <a:lvl2pPr>
              <a:defRPr sz="1500" baseline="0"/>
            </a:lvl2pPr>
            <a:lvl3pPr>
              <a:defRPr sz="1500" baseline="0"/>
            </a:lvl3pPr>
            <a:lvl4pPr>
              <a:defRPr sz="1500" baseline="0"/>
            </a:lvl4pPr>
            <a:lvl5pPr>
              <a:defRPr sz="1500" baseline="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6432838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78166-43B5-4D42-AD1C-367B05431EF9}"/>
              </a:ext>
            </a:extLst>
          </p:cNvPr>
          <p:cNvSpPr>
            <a:spLocks noGrp="1"/>
          </p:cNvSpPr>
          <p:nvPr>
            <p:ph type="title"/>
          </p:nvPr>
        </p:nvSpPr>
        <p:spPr>
          <a:xfrm>
            <a:off x="550863" y="549276"/>
            <a:ext cx="11090275" cy="1131888"/>
          </a:xfrm>
        </p:spPr>
        <p:txBody>
          <a:bodyPr anchor="t"/>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6FCF629-B31C-E846-A275-983EDDF61901}"/>
              </a:ext>
            </a:extLst>
          </p:cNvPr>
          <p:cNvSpPr>
            <a:spLocks noGrp="1"/>
          </p:cNvSpPr>
          <p:nvPr>
            <p:ph type="body" idx="1"/>
          </p:nvPr>
        </p:nvSpPr>
        <p:spPr>
          <a:xfrm>
            <a:off x="550862" y="2168525"/>
            <a:ext cx="5446713" cy="336550"/>
          </a:xfrm>
        </p:spPr>
        <p:txBody>
          <a:bodyPr anchor="b">
            <a:normAutofit/>
          </a:bodyPr>
          <a:lstStyle>
            <a:lvl1pPr marL="0" indent="0">
              <a:buNone/>
              <a:defRPr sz="15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7BEF22A9-92DE-3245-8F38-A6C616A4A811}"/>
              </a:ext>
            </a:extLst>
          </p:cNvPr>
          <p:cNvSpPr>
            <a:spLocks noGrp="1"/>
          </p:cNvSpPr>
          <p:nvPr>
            <p:ph sz="half" idx="2"/>
          </p:nvPr>
        </p:nvSpPr>
        <p:spPr>
          <a:xfrm>
            <a:off x="550864" y="2505075"/>
            <a:ext cx="5446712" cy="2832100"/>
          </a:xfrm>
        </p:spPr>
        <p:txBody>
          <a:bodyPr>
            <a:normAutofit/>
          </a:bodyPr>
          <a:lstStyle>
            <a:lvl1pPr>
              <a:defRPr sz="2000" baseline="0"/>
            </a:lvl1pPr>
            <a:lvl2pPr>
              <a:defRPr sz="1500" baseline="0"/>
            </a:lvl2pPr>
            <a:lvl3pPr>
              <a:defRPr sz="1500" baseline="0"/>
            </a:lvl3pPr>
            <a:lvl4pPr>
              <a:defRPr sz="1500" baseline="0"/>
            </a:lvl4pPr>
            <a:lvl5pPr>
              <a:defRPr sz="1500" baseline="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A63525E0-303F-7E42-86CF-E853F0AC7CFB}"/>
              </a:ext>
            </a:extLst>
          </p:cNvPr>
          <p:cNvSpPr>
            <a:spLocks noGrp="1"/>
          </p:cNvSpPr>
          <p:nvPr>
            <p:ph type="body" sz="quarter" idx="3"/>
          </p:nvPr>
        </p:nvSpPr>
        <p:spPr>
          <a:xfrm>
            <a:off x="6172200" y="2168525"/>
            <a:ext cx="5468938" cy="336550"/>
          </a:xfrm>
        </p:spPr>
        <p:txBody>
          <a:bodyPr anchor="b">
            <a:normAutofit/>
          </a:bodyPr>
          <a:lstStyle>
            <a:lvl1pPr marL="0" indent="0">
              <a:buNone/>
              <a:defRPr sz="15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E602C9C0-F078-E04F-B653-B548690CBC57}"/>
              </a:ext>
            </a:extLst>
          </p:cNvPr>
          <p:cNvSpPr>
            <a:spLocks noGrp="1"/>
          </p:cNvSpPr>
          <p:nvPr>
            <p:ph sz="quarter" idx="4"/>
          </p:nvPr>
        </p:nvSpPr>
        <p:spPr>
          <a:xfrm>
            <a:off x="6172200" y="2505075"/>
            <a:ext cx="5468938" cy="2832100"/>
          </a:xfrm>
        </p:spPr>
        <p:txBody>
          <a:bodyPr>
            <a:normAutofit/>
          </a:bodyPr>
          <a:lstStyle>
            <a:lvl1pPr>
              <a:defRPr sz="2000" baseline="0"/>
            </a:lvl1pPr>
            <a:lvl2pPr>
              <a:defRPr sz="1500" baseline="0"/>
            </a:lvl2pPr>
            <a:lvl3pPr>
              <a:defRPr sz="1500" baseline="0"/>
            </a:lvl3pPr>
            <a:lvl4pPr>
              <a:defRPr sz="1500" baseline="0"/>
            </a:lvl4pPr>
            <a:lvl5pPr>
              <a:defRPr sz="1500" baseline="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41444224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ED7E5-EC89-9745-BE91-86ED9E6FC38B}"/>
              </a:ext>
            </a:extLst>
          </p:cNvPr>
          <p:cNvSpPr>
            <a:spLocks noGrp="1"/>
          </p:cNvSpPr>
          <p:nvPr>
            <p:ph type="title"/>
          </p:nvPr>
        </p:nvSpPr>
        <p:spPr>
          <a:xfrm>
            <a:off x="550864" y="546848"/>
            <a:ext cx="4221162" cy="1362634"/>
          </a:xfrm>
        </p:spPr>
        <p:txBody>
          <a:bodyPr anchor="t"/>
          <a:lstStyle>
            <a:lvl1pPr>
              <a:defRPr sz="3200"/>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5C13EE25-864B-9746-9CF9-A8262D2E240B}"/>
              </a:ext>
            </a:extLst>
          </p:cNvPr>
          <p:cNvSpPr>
            <a:spLocks noGrp="1"/>
          </p:cNvSpPr>
          <p:nvPr>
            <p:ph idx="1"/>
          </p:nvPr>
        </p:nvSpPr>
        <p:spPr>
          <a:xfrm>
            <a:off x="5183188" y="546848"/>
            <a:ext cx="6172200" cy="4790328"/>
          </a:xfrm>
        </p:spPr>
        <p:txBody>
          <a:bodyPr>
            <a:normAutofit/>
          </a:bodyPr>
          <a:lstStyle>
            <a:lvl1pPr>
              <a:defRPr sz="2000" baseline="0"/>
            </a:lvl1pPr>
            <a:lvl2pPr>
              <a:defRPr sz="1500" baseline="0"/>
            </a:lvl2pPr>
            <a:lvl3pPr>
              <a:defRPr sz="1500" baseline="0"/>
            </a:lvl3pPr>
            <a:lvl4pPr>
              <a:defRPr sz="1500" baseline="0"/>
            </a:lvl4pPr>
            <a:lvl5pPr>
              <a:defRPr sz="1500" baseline="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a:extLst>
              <a:ext uri="{FF2B5EF4-FFF2-40B4-BE49-F238E27FC236}">
                <a16:creationId xmlns:a16="http://schemas.microsoft.com/office/drawing/2014/main" id="{C09E44D4-67F6-8345-AC99-BE56EC5C84DF}"/>
              </a:ext>
            </a:extLst>
          </p:cNvPr>
          <p:cNvSpPr>
            <a:spLocks noGrp="1"/>
          </p:cNvSpPr>
          <p:nvPr>
            <p:ph type="body" sz="half" idx="2"/>
          </p:nvPr>
        </p:nvSpPr>
        <p:spPr>
          <a:xfrm>
            <a:off x="550864" y="2168524"/>
            <a:ext cx="4221162" cy="316865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16576797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F77DB-0C83-D540-8F3B-41BCCB9D8CF9}"/>
              </a:ext>
            </a:extLst>
          </p:cNvPr>
          <p:cNvSpPr>
            <a:spLocks noGrp="1"/>
          </p:cNvSpPr>
          <p:nvPr>
            <p:ph type="title"/>
          </p:nvPr>
        </p:nvSpPr>
        <p:spPr>
          <a:xfrm>
            <a:off x="550864" y="549274"/>
            <a:ext cx="4221162" cy="1508125"/>
          </a:xfrm>
        </p:spPr>
        <p:txBody>
          <a:bodyPr anchor="t"/>
          <a:lstStyle>
            <a:lvl1pPr>
              <a:defRPr sz="3200"/>
            </a:lvl1pPr>
          </a:lstStyle>
          <a:p>
            <a:r>
              <a:rPr lang="en-GB" dirty="0"/>
              <a:t>Click to edit Master title style</a:t>
            </a:r>
            <a:endParaRPr lang="en-US" dirty="0"/>
          </a:p>
        </p:txBody>
      </p:sp>
      <p:sp>
        <p:nvSpPr>
          <p:cNvPr id="3" name="Picture Placeholder 2">
            <a:extLst>
              <a:ext uri="{FF2B5EF4-FFF2-40B4-BE49-F238E27FC236}">
                <a16:creationId xmlns:a16="http://schemas.microsoft.com/office/drawing/2014/main" id="{60E92612-F3D0-D046-8B57-18CD0836E15F}"/>
              </a:ext>
            </a:extLst>
          </p:cNvPr>
          <p:cNvSpPr>
            <a:spLocks noGrp="1"/>
          </p:cNvSpPr>
          <p:nvPr>
            <p:ph type="pic" idx="1"/>
          </p:nvPr>
        </p:nvSpPr>
        <p:spPr>
          <a:xfrm>
            <a:off x="5183188" y="549276"/>
            <a:ext cx="6457948" cy="47879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8041354-525D-D044-9FE3-12541D2C4B33}"/>
              </a:ext>
            </a:extLst>
          </p:cNvPr>
          <p:cNvSpPr>
            <a:spLocks noGrp="1"/>
          </p:cNvSpPr>
          <p:nvPr>
            <p:ph type="body" sz="half" idx="2"/>
          </p:nvPr>
        </p:nvSpPr>
        <p:spPr>
          <a:xfrm>
            <a:off x="550864" y="2168524"/>
            <a:ext cx="4221162" cy="3168651"/>
          </a:xfrm>
        </p:spPr>
        <p:txBody>
          <a:bodyPr/>
          <a:lstStyle>
            <a:lvl1pPr marL="0" indent="0">
              <a:lnSpc>
                <a:spcPct val="15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Tree>
    <p:extLst>
      <p:ext uri="{BB962C8B-B14F-4D97-AF65-F5344CB8AC3E}">
        <p14:creationId xmlns:p14="http://schemas.microsoft.com/office/powerpoint/2010/main" val="36445584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Pictures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0E92612-F3D0-D046-8B57-18CD0836E15F}"/>
              </a:ext>
            </a:extLst>
          </p:cNvPr>
          <p:cNvSpPr>
            <a:spLocks noGrp="1"/>
          </p:cNvSpPr>
          <p:nvPr>
            <p:ph type="pic" idx="1"/>
          </p:nvPr>
        </p:nvSpPr>
        <p:spPr>
          <a:xfrm>
            <a:off x="6248400" y="549276"/>
            <a:ext cx="5392736" cy="439924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5" name="Picture Placeholder 2">
            <a:extLst>
              <a:ext uri="{FF2B5EF4-FFF2-40B4-BE49-F238E27FC236}">
                <a16:creationId xmlns:a16="http://schemas.microsoft.com/office/drawing/2014/main" id="{E5102C83-A8F9-4D49-958D-E7E5F19B7A6C}"/>
              </a:ext>
            </a:extLst>
          </p:cNvPr>
          <p:cNvSpPr>
            <a:spLocks noGrp="1"/>
          </p:cNvSpPr>
          <p:nvPr>
            <p:ph type="pic" idx="10"/>
          </p:nvPr>
        </p:nvSpPr>
        <p:spPr>
          <a:xfrm>
            <a:off x="546847" y="549276"/>
            <a:ext cx="5392736" cy="439924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Text Placeholder 2">
            <a:extLst>
              <a:ext uri="{FF2B5EF4-FFF2-40B4-BE49-F238E27FC236}">
                <a16:creationId xmlns:a16="http://schemas.microsoft.com/office/drawing/2014/main" id="{23C0B85A-F16F-C949-8A46-21B5387C1431}"/>
              </a:ext>
            </a:extLst>
          </p:cNvPr>
          <p:cNvSpPr>
            <a:spLocks noGrp="1"/>
          </p:cNvSpPr>
          <p:nvPr>
            <p:ph type="body" idx="11"/>
          </p:nvPr>
        </p:nvSpPr>
        <p:spPr>
          <a:xfrm>
            <a:off x="550862" y="4956549"/>
            <a:ext cx="5388721" cy="336550"/>
          </a:xfrm>
        </p:spPr>
        <p:txBody>
          <a:bodyPr anchor="b">
            <a:normAutofit/>
          </a:bodyPr>
          <a:lstStyle>
            <a:lvl1pPr marL="0" indent="0">
              <a:buNone/>
              <a:defRPr sz="1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7" name="Text Placeholder 2">
            <a:extLst>
              <a:ext uri="{FF2B5EF4-FFF2-40B4-BE49-F238E27FC236}">
                <a16:creationId xmlns:a16="http://schemas.microsoft.com/office/drawing/2014/main" id="{7E612A0C-A028-834B-AC13-FCAEC6431D6E}"/>
              </a:ext>
            </a:extLst>
          </p:cNvPr>
          <p:cNvSpPr>
            <a:spLocks noGrp="1"/>
          </p:cNvSpPr>
          <p:nvPr>
            <p:ph type="body" idx="12"/>
          </p:nvPr>
        </p:nvSpPr>
        <p:spPr>
          <a:xfrm>
            <a:off x="6252415" y="4956549"/>
            <a:ext cx="5388721" cy="336550"/>
          </a:xfrm>
        </p:spPr>
        <p:txBody>
          <a:bodyPr anchor="b">
            <a:normAutofit/>
          </a:bodyPr>
          <a:lstStyle>
            <a:lvl1pPr marL="0" indent="0">
              <a:buNone/>
              <a:defRPr sz="1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Tree>
    <p:extLst>
      <p:ext uri="{BB962C8B-B14F-4D97-AF65-F5344CB8AC3E}">
        <p14:creationId xmlns:p14="http://schemas.microsoft.com/office/powerpoint/2010/main" val="3831105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image" Target="../media/image1.emf"/><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oleObject" Target="../embeddings/oleObject2.bin"/><Relationship Id="rId5" Type="http://schemas.openxmlformats.org/officeDocument/2006/relationships/slideLayout" Target="../slideLayouts/slideLayout9.xml"/><Relationship Id="rId10" Type="http://schemas.openxmlformats.org/officeDocument/2006/relationships/tags" Target="../tags/tag3.xml"/><Relationship Id="rId4" Type="http://schemas.openxmlformats.org/officeDocument/2006/relationships/slideLayout" Target="../slideLayouts/slideLayout8.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3.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image" Target="../media/image1.emf"/><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oleObject" Target="../embeddings/oleObject3.bin"/><Relationship Id="rId5" Type="http://schemas.openxmlformats.org/officeDocument/2006/relationships/slideLayout" Target="../slideLayouts/slideLayout17.xml"/><Relationship Id="rId10" Type="http://schemas.openxmlformats.org/officeDocument/2006/relationships/tags" Target="../tags/tag4.xml"/><Relationship Id="rId4" Type="http://schemas.openxmlformats.org/officeDocument/2006/relationships/slideLayout" Target="../slideLayouts/slideLayout16.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60AF"/>
        </a:solidFill>
        <a:effectLst/>
      </p:bgPr>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005C2177-ACCE-3F28-9FEF-C79F07C34C7E}"/>
              </a:ext>
            </a:extLst>
          </p:cNvPr>
          <p:cNvGraphicFramePr>
            <a:graphicFrameLocks noChangeAspect="1"/>
          </p:cNvGraphicFramePr>
          <p:nvPr userDrawn="1">
            <p:custDataLst>
              <p:tags r:id="rId6"/>
            </p:custDataLst>
            <p:extLst>
              <p:ext uri="{D42A27DB-BD31-4B8C-83A1-F6EECF244321}">
                <p14:modId xmlns:p14="http://schemas.microsoft.com/office/powerpoint/2010/main" val="16173111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355" imgH="356" progId="TCLayout.ActiveDocument.1">
                  <p:embed/>
                </p:oleObj>
              </mc:Choice>
              <mc:Fallback>
                <p:oleObj name="think-cell Slide" r:id="rId7" imgW="355" imgH="356" progId="TCLayout.ActiveDocument.1">
                  <p:embed/>
                  <p:pic>
                    <p:nvPicPr>
                      <p:cNvPr id="2" name="think-cell data - do not delete" hidden="1">
                        <a:extLst>
                          <a:ext uri="{FF2B5EF4-FFF2-40B4-BE49-F238E27FC236}">
                            <a16:creationId xmlns:a16="http://schemas.microsoft.com/office/drawing/2014/main" id="{005C2177-ACCE-3F28-9FEF-C79F07C34C7E}"/>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11" name="Right Triangle 10">
            <a:extLst>
              <a:ext uri="{FF2B5EF4-FFF2-40B4-BE49-F238E27FC236}">
                <a16:creationId xmlns:a16="http://schemas.microsoft.com/office/drawing/2014/main" id="{4D291497-7B13-9B4B-A55F-63A6C4A8B00D}"/>
              </a:ext>
            </a:extLst>
          </p:cNvPr>
          <p:cNvSpPr/>
          <p:nvPr userDrawn="1"/>
        </p:nvSpPr>
        <p:spPr>
          <a:xfrm flipH="1">
            <a:off x="-15841" y="5325305"/>
            <a:ext cx="12211824" cy="1532694"/>
          </a:xfrm>
          <a:custGeom>
            <a:avLst/>
            <a:gdLst>
              <a:gd name="connsiteX0" fmla="*/ 0 w 12192000"/>
              <a:gd name="connsiteY0" fmla="*/ 1613377 h 1613377"/>
              <a:gd name="connsiteX1" fmla="*/ 0 w 12192000"/>
              <a:gd name="connsiteY1" fmla="*/ 0 h 1613377"/>
              <a:gd name="connsiteX2" fmla="*/ 12192000 w 12192000"/>
              <a:gd name="connsiteY2" fmla="*/ 1613377 h 1613377"/>
              <a:gd name="connsiteX3" fmla="*/ 0 w 12192000"/>
              <a:gd name="connsiteY3" fmla="*/ 1613377 h 1613377"/>
              <a:gd name="connsiteX0" fmla="*/ 0 w 12198875"/>
              <a:gd name="connsiteY0" fmla="*/ 1613377 h 1613377"/>
              <a:gd name="connsiteX1" fmla="*/ 0 w 12198875"/>
              <a:gd name="connsiteY1" fmla="*/ 0 h 1613377"/>
              <a:gd name="connsiteX2" fmla="*/ 12198875 w 12198875"/>
              <a:gd name="connsiteY2" fmla="*/ 1114927 h 1613377"/>
              <a:gd name="connsiteX3" fmla="*/ 12192000 w 12198875"/>
              <a:gd name="connsiteY3" fmla="*/ 1613377 h 1613377"/>
              <a:gd name="connsiteX4" fmla="*/ 0 w 12198875"/>
              <a:gd name="connsiteY4" fmla="*/ 1613377 h 1613377"/>
              <a:gd name="connsiteX0" fmla="*/ 0 w 12198875"/>
              <a:gd name="connsiteY0" fmla="*/ 1613377 h 1613377"/>
              <a:gd name="connsiteX1" fmla="*/ 0 w 12198875"/>
              <a:gd name="connsiteY1" fmla="*/ 0 h 1613377"/>
              <a:gd name="connsiteX2" fmla="*/ 12198875 w 12198875"/>
              <a:gd name="connsiteY2" fmla="*/ 1114927 h 1613377"/>
              <a:gd name="connsiteX3" fmla="*/ 12192000 w 12198875"/>
              <a:gd name="connsiteY3" fmla="*/ 1613377 h 1613377"/>
              <a:gd name="connsiteX4" fmla="*/ 0 w 12198875"/>
              <a:gd name="connsiteY4" fmla="*/ 1613377 h 1613377"/>
              <a:gd name="connsiteX0" fmla="*/ 0 w 12198875"/>
              <a:gd name="connsiteY0" fmla="*/ 1613377 h 1613377"/>
              <a:gd name="connsiteX1" fmla="*/ 0 w 12198875"/>
              <a:gd name="connsiteY1" fmla="*/ 0 h 1613377"/>
              <a:gd name="connsiteX2" fmla="*/ 12198875 w 12198875"/>
              <a:gd name="connsiteY2" fmla="*/ 1114927 h 1613377"/>
              <a:gd name="connsiteX3" fmla="*/ 12192000 w 12198875"/>
              <a:gd name="connsiteY3" fmla="*/ 1613377 h 1613377"/>
              <a:gd name="connsiteX4" fmla="*/ 0 w 12198875"/>
              <a:gd name="connsiteY4" fmla="*/ 1613377 h 1613377"/>
              <a:gd name="connsiteX0" fmla="*/ 0 w 12206055"/>
              <a:gd name="connsiteY0" fmla="*/ 1613377 h 1613377"/>
              <a:gd name="connsiteX1" fmla="*/ 0 w 12206055"/>
              <a:gd name="connsiteY1" fmla="*/ 0 h 1613377"/>
              <a:gd name="connsiteX2" fmla="*/ 12198875 w 12206055"/>
              <a:gd name="connsiteY2" fmla="*/ 1114927 h 1613377"/>
              <a:gd name="connsiteX3" fmla="*/ 12205751 w 12206055"/>
              <a:gd name="connsiteY3" fmla="*/ 1613377 h 1613377"/>
              <a:gd name="connsiteX4" fmla="*/ 0 w 12206055"/>
              <a:gd name="connsiteY4" fmla="*/ 1613377 h 1613377"/>
              <a:gd name="connsiteX0" fmla="*/ 0 w 12206055"/>
              <a:gd name="connsiteY0" fmla="*/ 1613377 h 1613377"/>
              <a:gd name="connsiteX1" fmla="*/ 0 w 12206055"/>
              <a:gd name="connsiteY1" fmla="*/ 0 h 1613377"/>
              <a:gd name="connsiteX2" fmla="*/ 12198875 w 12206055"/>
              <a:gd name="connsiteY2" fmla="*/ 908672 h 1613377"/>
              <a:gd name="connsiteX3" fmla="*/ 12205751 w 12206055"/>
              <a:gd name="connsiteY3" fmla="*/ 1613377 h 1613377"/>
              <a:gd name="connsiteX4" fmla="*/ 0 w 12206055"/>
              <a:gd name="connsiteY4" fmla="*/ 1613377 h 1613377"/>
              <a:gd name="connsiteX0" fmla="*/ 2 w 12206057"/>
              <a:gd name="connsiteY0" fmla="*/ 1613377 h 1613377"/>
              <a:gd name="connsiteX1" fmla="*/ 2 w 12206057"/>
              <a:gd name="connsiteY1" fmla="*/ 0 h 1613377"/>
              <a:gd name="connsiteX2" fmla="*/ 12198877 w 12206057"/>
              <a:gd name="connsiteY2" fmla="*/ 908672 h 1613377"/>
              <a:gd name="connsiteX3" fmla="*/ 12205753 w 12206057"/>
              <a:gd name="connsiteY3" fmla="*/ 1613377 h 1613377"/>
              <a:gd name="connsiteX4" fmla="*/ 2 w 12206057"/>
              <a:gd name="connsiteY4" fmla="*/ 1613377 h 1613377"/>
              <a:gd name="connsiteX0" fmla="*/ 2 w 12206057"/>
              <a:gd name="connsiteY0" fmla="*/ 1613377 h 1613377"/>
              <a:gd name="connsiteX1" fmla="*/ 2 w 12206057"/>
              <a:gd name="connsiteY1" fmla="*/ 0 h 1613377"/>
              <a:gd name="connsiteX2" fmla="*/ 12198877 w 12206057"/>
              <a:gd name="connsiteY2" fmla="*/ 908672 h 1613377"/>
              <a:gd name="connsiteX3" fmla="*/ 12205753 w 12206057"/>
              <a:gd name="connsiteY3" fmla="*/ 1613377 h 1613377"/>
              <a:gd name="connsiteX4" fmla="*/ 2 w 12206057"/>
              <a:gd name="connsiteY4" fmla="*/ 1613377 h 1613377"/>
              <a:gd name="connsiteX0" fmla="*/ 0 w 12206055"/>
              <a:gd name="connsiteY0" fmla="*/ 1416153 h 1416153"/>
              <a:gd name="connsiteX1" fmla="*/ 26894 w 12206055"/>
              <a:gd name="connsiteY1" fmla="*/ 0 h 1416153"/>
              <a:gd name="connsiteX2" fmla="*/ 12198875 w 12206055"/>
              <a:gd name="connsiteY2" fmla="*/ 711448 h 1416153"/>
              <a:gd name="connsiteX3" fmla="*/ 12205751 w 12206055"/>
              <a:gd name="connsiteY3" fmla="*/ 1416153 h 1416153"/>
              <a:gd name="connsiteX4" fmla="*/ 0 w 12206055"/>
              <a:gd name="connsiteY4" fmla="*/ 1416153 h 1416153"/>
              <a:gd name="connsiteX0" fmla="*/ 2 w 12206057"/>
              <a:gd name="connsiteY0" fmla="*/ 1532694 h 1532694"/>
              <a:gd name="connsiteX1" fmla="*/ 2 w 12206057"/>
              <a:gd name="connsiteY1" fmla="*/ 0 h 1532694"/>
              <a:gd name="connsiteX2" fmla="*/ 12198877 w 12206057"/>
              <a:gd name="connsiteY2" fmla="*/ 827989 h 1532694"/>
              <a:gd name="connsiteX3" fmla="*/ 12205753 w 12206057"/>
              <a:gd name="connsiteY3" fmla="*/ 1532694 h 1532694"/>
              <a:gd name="connsiteX4" fmla="*/ 2 w 12206057"/>
              <a:gd name="connsiteY4" fmla="*/ 1532694 h 1532694"/>
              <a:gd name="connsiteX0" fmla="*/ 3984 w 12210039"/>
              <a:gd name="connsiteY0" fmla="*/ 1532694 h 1532694"/>
              <a:gd name="connsiteX1" fmla="*/ 3984 w 12210039"/>
              <a:gd name="connsiteY1" fmla="*/ 0 h 1532694"/>
              <a:gd name="connsiteX2" fmla="*/ 12202859 w 12210039"/>
              <a:gd name="connsiteY2" fmla="*/ 827989 h 1532694"/>
              <a:gd name="connsiteX3" fmla="*/ 12209735 w 12210039"/>
              <a:gd name="connsiteY3" fmla="*/ 1532694 h 1532694"/>
              <a:gd name="connsiteX4" fmla="*/ 3984 w 12210039"/>
              <a:gd name="connsiteY4" fmla="*/ 1532694 h 1532694"/>
              <a:gd name="connsiteX0" fmla="*/ 3984 w 12211824"/>
              <a:gd name="connsiteY0" fmla="*/ 1532694 h 1532694"/>
              <a:gd name="connsiteX1" fmla="*/ 3984 w 12211824"/>
              <a:gd name="connsiteY1" fmla="*/ 0 h 1532694"/>
              <a:gd name="connsiteX2" fmla="*/ 12211824 w 12211824"/>
              <a:gd name="connsiteY2" fmla="*/ 953495 h 1532694"/>
              <a:gd name="connsiteX3" fmla="*/ 12209735 w 12211824"/>
              <a:gd name="connsiteY3" fmla="*/ 1532694 h 1532694"/>
              <a:gd name="connsiteX4" fmla="*/ 3984 w 12211824"/>
              <a:gd name="connsiteY4" fmla="*/ 1532694 h 1532694"/>
              <a:gd name="connsiteX0" fmla="*/ 3984 w 12211824"/>
              <a:gd name="connsiteY0" fmla="*/ 1532694 h 1532694"/>
              <a:gd name="connsiteX1" fmla="*/ 3984 w 12211824"/>
              <a:gd name="connsiteY1" fmla="*/ 0 h 1532694"/>
              <a:gd name="connsiteX2" fmla="*/ 12211824 w 12211824"/>
              <a:gd name="connsiteY2" fmla="*/ 1105895 h 1532694"/>
              <a:gd name="connsiteX3" fmla="*/ 12209735 w 12211824"/>
              <a:gd name="connsiteY3" fmla="*/ 1532694 h 1532694"/>
              <a:gd name="connsiteX4" fmla="*/ 3984 w 12211824"/>
              <a:gd name="connsiteY4" fmla="*/ 1532694 h 1532694"/>
              <a:gd name="connsiteX0" fmla="*/ 3984 w 12211824"/>
              <a:gd name="connsiteY0" fmla="*/ 1532694 h 1532694"/>
              <a:gd name="connsiteX1" fmla="*/ 3984 w 12211824"/>
              <a:gd name="connsiteY1" fmla="*/ 0 h 1532694"/>
              <a:gd name="connsiteX2" fmla="*/ 12211824 w 12211824"/>
              <a:gd name="connsiteY2" fmla="*/ 1034177 h 1532694"/>
              <a:gd name="connsiteX3" fmla="*/ 12209735 w 12211824"/>
              <a:gd name="connsiteY3" fmla="*/ 1532694 h 1532694"/>
              <a:gd name="connsiteX4" fmla="*/ 3984 w 12211824"/>
              <a:gd name="connsiteY4" fmla="*/ 1532694 h 15326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1824" h="1532694">
                <a:moveTo>
                  <a:pt x="3984" y="1532694"/>
                </a:moveTo>
                <a:cubicBezTo>
                  <a:pt x="3984" y="1021796"/>
                  <a:pt x="-4981" y="17840"/>
                  <a:pt x="3984" y="0"/>
                </a:cubicBezTo>
                <a:cubicBezTo>
                  <a:pt x="-2666" y="11504"/>
                  <a:pt x="12204185" y="1045253"/>
                  <a:pt x="12211824" y="1034177"/>
                </a:cubicBezTo>
                <a:cubicBezTo>
                  <a:pt x="12209532" y="1049073"/>
                  <a:pt x="12212027" y="1366544"/>
                  <a:pt x="12209735" y="1532694"/>
                </a:cubicBezTo>
                <a:lnTo>
                  <a:pt x="3984" y="153269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4654BB91-2B54-BE49-A289-0730A3684D85}"/>
              </a:ext>
            </a:extLst>
          </p:cNvPr>
          <p:cNvPicPr>
            <a:picLocks noChangeAspect="1"/>
          </p:cNvPicPr>
          <p:nvPr userDrawn="1"/>
        </p:nvPicPr>
        <p:blipFill>
          <a:blip r:embed="rId9"/>
          <a:srcRect/>
          <a:stretch/>
        </p:blipFill>
        <p:spPr>
          <a:xfrm>
            <a:off x="10137914" y="5538624"/>
            <a:ext cx="1909429" cy="1248766"/>
          </a:xfrm>
          <a:prstGeom prst="rect">
            <a:avLst/>
          </a:prstGeom>
        </p:spPr>
      </p:pic>
    </p:spTree>
    <p:extLst>
      <p:ext uri="{BB962C8B-B14F-4D97-AF65-F5344CB8AC3E}">
        <p14:creationId xmlns:p14="http://schemas.microsoft.com/office/powerpoint/2010/main" val="1652853572"/>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Lst>
  <p:txStyles>
    <p:titleStyle>
      <a:lvl1pPr algn="l" defTabSz="914400" rtl="0" eaLnBrk="1" latinLnBrk="0" hangingPunct="1">
        <a:lnSpc>
          <a:spcPct val="90000"/>
        </a:lnSpc>
        <a:spcBef>
          <a:spcPct val="0"/>
        </a:spcBef>
        <a:buNone/>
        <a:defRPr sz="4400" b="1" i="0" kern="1200" baseline="0">
          <a:solidFill>
            <a:srgbClr val="2F2F2D"/>
          </a:solidFill>
          <a:latin typeface="Georgia" panose="020405020504050203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p15:clr>
            <a:srgbClr val="F26B43"/>
          </p15:clr>
        </p15:guide>
        <p15:guide id="2" pos="347">
          <p15:clr>
            <a:srgbClr val="F26B43"/>
          </p15:clr>
        </p15:guide>
        <p15:guide id="3" orient="horz" pos="3974">
          <p15:clr>
            <a:srgbClr val="F26B43"/>
          </p15:clr>
        </p15:guide>
        <p15:guide id="4" pos="7333">
          <p15:clr>
            <a:srgbClr val="F26B43"/>
          </p15:clr>
        </p15:guide>
        <p15:guide id="5" orient="horz" pos="3362">
          <p15:clr>
            <a:srgbClr val="F26B43"/>
          </p15:clr>
        </p15:guide>
        <p15:guide id="6" orient="horz" pos="136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4BBC55F7-BC4A-D9CE-CD87-BB1000EE5D54}"/>
              </a:ext>
            </a:extLst>
          </p:cNvPr>
          <p:cNvGraphicFramePr>
            <a:graphicFrameLocks/>
          </p:cNvGraphicFramePr>
          <p:nvPr userDrawn="1">
            <p:custDataLst>
              <p:tags r:id="rId10"/>
            </p:custDataLst>
            <p:extLst>
              <p:ext uri="{D42A27DB-BD31-4B8C-83A1-F6EECF244321}">
                <p14:modId xmlns:p14="http://schemas.microsoft.com/office/powerpoint/2010/main" val="33051308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355" imgH="356" progId="TCLayout.ActiveDocument.1">
                  <p:embed/>
                </p:oleObj>
              </mc:Choice>
              <mc:Fallback>
                <p:oleObj name="think-cell Slide" r:id="rId11" imgW="355" imgH="356" progId="TCLayout.ActiveDocument.1">
                  <p:embed/>
                  <p:pic>
                    <p:nvPicPr>
                      <p:cNvPr id="5" name="think-cell data - do not delete" hidden="1">
                        <a:extLst>
                          <a:ext uri="{FF2B5EF4-FFF2-40B4-BE49-F238E27FC236}">
                            <a16:creationId xmlns:a16="http://schemas.microsoft.com/office/drawing/2014/main" id="{4BBC55F7-BC4A-D9CE-CD87-BB1000EE5D54}"/>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5FAA6C25-4E42-634E-ADED-C8542695BE15}"/>
              </a:ext>
            </a:extLst>
          </p:cNvPr>
          <p:cNvSpPr>
            <a:spLocks noGrp="1"/>
          </p:cNvSpPr>
          <p:nvPr>
            <p:ph type="title"/>
          </p:nvPr>
        </p:nvSpPr>
        <p:spPr>
          <a:xfrm>
            <a:off x="550863" y="549275"/>
            <a:ext cx="11090275" cy="114141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4C22C4C7-8EF1-BC45-AB72-EA32A7423E55}"/>
              </a:ext>
            </a:extLst>
          </p:cNvPr>
          <p:cNvSpPr>
            <a:spLocks noGrp="1"/>
          </p:cNvSpPr>
          <p:nvPr>
            <p:ph type="body" idx="1"/>
          </p:nvPr>
        </p:nvSpPr>
        <p:spPr>
          <a:xfrm>
            <a:off x="550863" y="1825625"/>
            <a:ext cx="11090275" cy="3499680"/>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Right Triangle 10">
            <a:extLst>
              <a:ext uri="{FF2B5EF4-FFF2-40B4-BE49-F238E27FC236}">
                <a16:creationId xmlns:a16="http://schemas.microsoft.com/office/drawing/2014/main" id="{4D291497-7B13-9B4B-A55F-63A6C4A8B00D}"/>
              </a:ext>
            </a:extLst>
          </p:cNvPr>
          <p:cNvSpPr/>
          <p:nvPr userDrawn="1"/>
        </p:nvSpPr>
        <p:spPr>
          <a:xfrm flipH="1">
            <a:off x="-15841" y="5325305"/>
            <a:ext cx="12211824" cy="1532694"/>
          </a:xfrm>
          <a:custGeom>
            <a:avLst/>
            <a:gdLst>
              <a:gd name="connsiteX0" fmla="*/ 0 w 12192000"/>
              <a:gd name="connsiteY0" fmla="*/ 1613377 h 1613377"/>
              <a:gd name="connsiteX1" fmla="*/ 0 w 12192000"/>
              <a:gd name="connsiteY1" fmla="*/ 0 h 1613377"/>
              <a:gd name="connsiteX2" fmla="*/ 12192000 w 12192000"/>
              <a:gd name="connsiteY2" fmla="*/ 1613377 h 1613377"/>
              <a:gd name="connsiteX3" fmla="*/ 0 w 12192000"/>
              <a:gd name="connsiteY3" fmla="*/ 1613377 h 1613377"/>
              <a:gd name="connsiteX0" fmla="*/ 0 w 12198875"/>
              <a:gd name="connsiteY0" fmla="*/ 1613377 h 1613377"/>
              <a:gd name="connsiteX1" fmla="*/ 0 w 12198875"/>
              <a:gd name="connsiteY1" fmla="*/ 0 h 1613377"/>
              <a:gd name="connsiteX2" fmla="*/ 12198875 w 12198875"/>
              <a:gd name="connsiteY2" fmla="*/ 1114927 h 1613377"/>
              <a:gd name="connsiteX3" fmla="*/ 12192000 w 12198875"/>
              <a:gd name="connsiteY3" fmla="*/ 1613377 h 1613377"/>
              <a:gd name="connsiteX4" fmla="*/ 0 w 12198875"/>
              <a:gd name="connsiteY4" fmla="*/ 1613377 h 1613377"/>
              <a:gd name="connsiteX0" fmla="*/ 0 w 12198875"/>
              <a:gd name="connsiteY0" fmla="*/ 1613377 h 1613377"/>
              <a:gd name="connsiteX1" fmla="*/ 0 w 12198875"/>
              <a:gd name="connsiteY1" fmla="*/ 0 h 1613377"/>
              <a:gd name="connsiteX2" fmla="*/ 12198875 w 12198875"/>
              <a:gd name="connsiteY2" fmla="*/ 1114927 h 1613377"/>
              <a:gd name="connsiteX3" fmla="*/ 12192000 w 12198875"/>
              <a:gd name="connsiteY3" fmla="*/ 1613377 h 1613377"/>
              <a:gd name="connsiteX4" fmla="*/ 0 w 12198875"/>
              <a:gd name="connsiteY4" fmla="*/ 1613377 h 1613377"/>
              <a:gd name="connsiteX0" fmla="*/ 0 w 12198875"/>
              <a:gd name="connsiteY0" fmla="*/ 1613377 h 1613377"/>
              <a:gd name="connsiteX1" fmla="*/ 0 w 12198875"/>
              <a:gd name="connsiteY1" fmla="*/ 0 h 1613377"/>
              <a:gd name="connsiteX2" fmla="*/ 12198875 w 12198875"/>
              <a:gd name="connsiteY2" fmla="*/ 1114927 h 1613377"/>
              <a:gd name="connsiteX3" fmla="*/ 12192000 w 12198875"/>
              <a:gd name="connsiteY3" fmla="*/ 1613377 h 1613377"/>
              <a:gd name="connsiteX4" fmla="*/ 0 w 12198875"/>
              <a:gd name="connsiteY4" fmla="*/ 1613377 h 1613377"/>
              <a:gd name="connsiteX0" fmla="*/ 0 w 12206055"/>
              <a:gd name="connsiteY0" fmla="*/ 1613377 h 1613377"/>
              <a:gd name="connsiteX1" fmla="*/ 0 w 12206055"/>
              <a:gd name="connsiteY1" fmla="*/ 0 h 1613377"/>
              <a:gd name="connsiteX2" fmla="*/ 12198875 w 12206055"/>
              <a:gd name="connsiteY2" fmla="*/ 1114927 h 1613377"/>
              <a:gd name="connsiteX3" fmla="*/ 12205751 w 12206055"/>
              <a:gd name="connsiteY3" fmla="*/ 1613377 h 1613377"/>
              <a:gd name="connsiteX4" fmla="*/ 0 w 12206055"/>
              <a:gd name="connsiteY4" fmla="*/ 1613377 h 1613377"/>
              <a:gd name="connsiteX0" fmla="*/ 0 w 12206055"/>
              <a:gd name="connsiteY0" fmla="*/ 1613377 h 1613377"/>
              <a:gd name="connsiteX1" fmla="*/ 0 w 12206055"/>
              <a:gd name="connsiteY1" fmla="*/ 0 h 1613377"/>
              <a:gd name="connsiteX2" fmla="*/ 12198875 w 12206055"/>
              <a:gd name="connsiteY2" fmla="*/ 908672 h 1613377"/>
              <a:gd name="connsiteX3" fmla="*/ 12205751 w 12206055"/>
              <a:gd name="connsiteY3" fmla="*/ 1613377 h 1613377"/>
              <a:gd name="connsiteX4" fmla="*/ 0 w 12206055"/>
              <a:gd name="connsiteY4" fmla="*/ 1613377 h 1613377"/>
              <a:gd name="connsiteX0" fmla="*/ 2 w 12206057"/>
              <a:gd name="connsiteY0" fmla="*/ 1613377 h 1613377"/>
              <a:gd name="connsiteX1" fmla="*/ 2 w 12206057"/>
              <a:gd name="connsiteY1" fmla="*/ 0 h 1613377"/>
              <a:gd name="connsiteX2" fmla="*/ 12198877 w 12206057"/>
              <a:gd name="connsiteY2" fmla="*/ 908672 h 1613377"/>
              <a:gd name="connsiteX3" fmla="*/ 12205753 w 12206057"/>
              <a:gd name="connsiteY3" fmla="*/ 1613377 h 1613377"/>
              <a:gd name="connsiteX4" fmla="*/ 2 w 12206057"/>
              <a:gd name="connsiteY4" fmla="*/ 1613377 h 1613377"/>
              <a:gd name="connsiteX0" fmla="*/ 2 w 12206057"/>
              <a:gd name="connsiteY0" fmla="*/ 1613377 h 1613377"/>
              <a:gd name="connsiteX1" fmla="*/ 2 w 12206057"/>
              <a:gd name="connsiteY1" fmla="*/ 0 h 1613377"/>
              <a:gd name="connsiteX2" fmla="*/ 12198877 w 12206057"/>
              <a:gd name="connsiteY2" fmla="*/ 908672 h 1613377"/>
              <a:gd name="connsiteX3" fmla="*/ 12205753 w 12206057"/>
              <a:gd name="connsiteY3" fmla="*/ 1613377 h 1613377"/>
              <a:gd name="connsiteX4" fmla="*/ 2 w 12206057"/>
              <a:gd name="connsiteY4" fmla="*/ 1613377 h 1613377"/>
              <a:gd name="connsiteX0" fmla="*/ 0 w 12206055"/>
              <a:gd name="connsiteY0" fmla="*/ 1416153 h 1416153"/>
              <a:gd name="connsiteX1" fmla="*/ 26894 w 12206055"/>
              <a:gd name="connsiteY1" fmla="*/ 0 h 1416153"/>
              <a:gd name="connsiteX2" fmla="*/ 12198875 w 12206055"/>
              <a:gd name="connsiteY2" fmla="*/ 711448 h 1416153"/>
              <a:gd name="connsiteX3" fmla="*/ 12205751 w 12206055"/>
              <a:gd name="connsiteY3" fmla="*/ 1416153 h 1416153"/>
              <a:gd name="connsiteX4" fmla="*/ 0 w 12206055"/>
              <a:gd name="connsiteY4" fmla="*/ 1416153 h 1416153"/>
              <a:gd name="connsiteX0" fmla="*/ 2 w 12206057"/>
              <a:gd name="connsiteY0" fmla="*/ 1532694 h 1532694"/>
              <a:gd name="connsiteX1" fmla="*/ 2 w 12206057"/>
              <a:gd name="connsiteY1" fmla="*/ 0 h 1532694"/>
              <a:gd name="connsiteX2" fmla="*/ 12198877 w 12206057"/>
              <a:gd name="connsiteY2" fmla="*/ 827989 h 1532694"/>
              <a:gd name="connsiteX3" fmla="*/ 12205753 w 12206057"/>
              <a:gd name="connsiteY3" fmla="*/ 1532694 h 1532694"/>
              <a:gd name="connsiteX4" fmla="*/ 2 w 12206057"/>
              <a:gd name="connsiteY4" fmla="*/ 1532694 h 1532694"/>
              <a:gd name="connsiteX0" fmla="*/ 3984 w 12210039"/>
              <a:gd name="connsiteY0" fmla="*/ 1532694 h 1532694"/>
              <a:gd name="connsiteX1" fmla="*/ 3984 w 12210039"/>
              <a:gd name="connsiteY1" fmla="*/ 0 h 1532694"/>
              <a:gd name="connsiteX2" fmla="*/ 12202859 w 12210039"/>
              <a:gd name="connsiteY2" fmla="*/ 827989 h 1532694"/>
              <a:gd name="connsiteX3" fmla="*/ 12209735 w 12210039"/>
              <a:gd name="connsiteY3" fmla="*/ 1532694 h 1532694"/>
              <a:gd name="connsiteX4" fmla="*/ 3984 w 12210039"/>
              <a:gd name="connsiteY4" fmla="*/ 1532694 h 1532694"/>
              <a:gd name="connsiteX0" fmla="*/ 3984 w 12211824"/>
              <a:gd name="connsiteY0" fmla="*/ 1532694 h 1532694"/>
              <a:gd name="connsiteX1" fmla="*/ 3984 w 12211824"/>
              <a:gd name="connsiteY1" fmla="*/ 0 h 1532694"/>
              <a:gd name="connsiteX2" fmla="*/ 12211824 w 12211824"/>
              <a:gd name="connsiteY2" fmla="*/ 953495 h 1532694"/>
              <a:gd name="connsiteX3" fmla="*/ 12209735 w 12211824"/>
              <a:gd name="connsiteY3" fmla="*/ 1532694 h 1532694"/>
              <a:gd name="connsiteX4" fmla="*/ 3984 w 12211824"/>
              <a:gd name="connsiteY4" fmla="*/ 1532694 h 1532694"/>
              <a:gd name="connsiteX0" fmla="*/ 3984 w 12211824"/>
              <a:gd name="connsiteY0" fmla="*/ 1532694 h 1532694"/>
              <a:gd name="connsiteX1" fmla="*/ 3984 w 12211824"/>
              <a:gd name="connsiteY1" fmla="*/ 0 h 1532694"/>
              <a:gd name="connsiteX2" fmla="*/ 12211824 w 12211824"/>
              <a:gd name="connsiteY2" fmla="*/ 1105895 h 1532694"/>
              <a:gd name="connsiteX3" fmla="*/ 12209735 w 12211824"/>
              <a:gd name="connsiteY3" fmla="*/ 1532694 h 1532694"/>
              <a:gd name="connsiteX4" fmla="*/ 3984 w 12211824"/>
              <a:gd name="connsiteY4" fmla="*/ 1532694 h 1532694"/>
              <a:gd name="connsiteX0" fmla="*/ 3984 w 12211824"/>
              <a:gd name="connsiteY0" fmla="*/ 1532694 h 1532694"/>
              <a:gd name="connsiteX1" fmla="*/ 3984 w 12211824"/>
              <a:gd name="connsiteY1" fmla="*/ 0 h 1532694"/>
              <a:gd name="connsiteX2" fmla="*/ 12211824 w 12211824"/>
              <a:gd name="connsiteY2" fmla="*/ 1034177 h 1532694"/>
              <a:gd name="connsiteX3" fmla="*/ 12209735 w 12211824"/>
              <a:gd name="connsiteY3" fmla="*/ 1532694 h 1532694"/>
              <a:gd name="connsiteX4" fmla="*/ 3984 w 12211824"/>
              <a:gd name="connsiteY4" fmla="*/ 1532694 h 15326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1824" h="1532694">
                <a:moveTo>
                  <a:pt x="3984" y="1532694"/>
                </a:moveTo>
                <a:cubicBezTo>
                  <a:pt x="3984" y="1021796"/>
                  <a:pt x="-4981" y="17840"/>
                  <a:pt x="3984" y="0"/>
                </a:cubicBezTo>
                <a:cubicBezTo>
                  <a:pt x="-2666" y="11504"/>
                  <a:pt x="12204185" y="1045253"/>
                  <a:pt x="12211824" y="1034177"/>
                </a:cubicBezTo>
                <a:cubicBezTo>
                  <a:pt x="12209532" y="1049073"/>
                  <a:pt x="12212027" y="1366544"/>
                  <a:pt x="12209735" y="1532694"/>
                </a:cubicBezTo>
                <a:lnTo>
                  <a:pt x="3984" y="1532694"/>
                </a:lnTo>
                <a:close/>
              </a:path>
            </a:pathLst>
          </a:custGeom>
          <a:solidFill>
            <a:srgbClr val="0060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4654BB91-2B54-BE49-A289-0730A3684D85}"/>
              </a:ext>
            </a:extLst>
          </p:cNvPr>
          <p:cNvPicPr>
            <a:picLocks noChangeAspect="1"/>
          </p:cNvPicPr>
          <p:nvPr userDrawn="1"/>
        </p:nvPicPr>
        <p:blipFill>
          <a:blip r:embed="rId13"/>
          <a:stretch>
            <a:fillRect/>
          </a:stretch>
        </p:blipFill>
        <p:spPr>
          <a:xfrm>
            <a:off x="10137913" y="5539660"/>
            <a:ext cx="1909429" cy="1248766"/>
          </a:xfrm>
          <a:prstGeom prst="rect">
            <a:avLst/>
          </a:prstGeom>
        </p:spPr>
      </p:pic>
    </p:spTree>
    <p:extLst>
      <p:ext uri="{BB962C8B-B14F-4D97-AF65-F5344CB8AC3E}">
        <p14:creationId xmlns:p14="http://schemas.microsoft.com/office/powerpoint/2010/main" val="2518225769"/>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Lst>
  <p:txStyles>
    <p:titleStyle>
      <a:lvl1pPr algn="l" defTabSz="914400" rtl="0" eaLnBrk="1" latinLnBrk="0" hangingPunct="1">
        <a:lnSpc>
          <a:spcPct val="90000"/>
        </a:lnSpc>
        <a:spcBef>
          <a:spcPct val="0"/>
        </a:spcBef>
        <a:buNone/>
        <a:defRPr sz="3600" b="1" i="0" kern="1200" baseline="0">
          <a:solidFill>
            <a:srgbClr val="0060AF"/>
          </a:solidFill>
          <a:latin typeface="Georgia" panose="020405020504050203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p15:clr>
            <a:srgbClr val="F26B43"/>
          </p15:clr>
        </p15:guide>
        <p15:guide id="2" pos="347">
          <p15:clr>
            <a:srgbClr val="F26B43"/>
          </p15:clr>
        </p15:guide>
        <p15:guide id="3" orient="horz" pos="3974">
          <p15:clr>
            <a:srgbClr val="F26B43"/>
          </p15:clr>
        </p15:guide>
        <p15:guide id="4" pos="7333">
          <p15:clr>
            <a:srgbClr val="F26B43"/>
          </p15:clr>
        </p15:guide>
        <p15:guide id="5" orient="horz" pos="3362">
          <p15:clr>
            <a:srgbClr val="F26B43"/>
          </p15:clr>
        </p15:guide>
        <p15:guide id="6" orient="horz" pos="136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31B3BE1C-AA3C-B307-5B4A-B711D488FEDB}"/>
              </a:ext>
            </a:extLst>
          </p:cNvPr>
          <p:cNvGraphicFramePr>
            <a:graphicFrameLocks noChangeAspect="1"/>
          </p:cNvGraphicFramePr>
          <p:nvPr userDrawn="1">
            <p:custDataLst>
              <p:tags r:id="rId10"/>
            </p:custDataLst>
            <p:extLst>
              <p:ext uri="{D42A27DB-BD31-4B8C-83A1-F6EECF244321}">
                <p14:modId xmlns:p14="http://schemas.microsoft.com/office/powerpoint/2010/main" val="21217005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355" imgH="356" progId="TCLayout.ActiveDocument.1">
                  <p:embed/>
                </p:oleObj>
              </mc:Choice>
              <mc:Fallback>
                <p:oleObj name="think-cell Slide" r:id="rId11" imgW="355" imgH="356" progId="TCLayout.ActiveDocument.1">
                  <p:embed/>
                  <p:pic>
                    <p:nvPicPr>
                      <p:cNvPr id="5" name="think-cell data - do not delete" hidden="1">
                        <a:extLst>
                          <a:ext uri="{FF2B5EF4-FFF2-40B4-BE49-F238E27FC236}">
                            <a16:creationId xmlns:a16="http://schemas.microsoft.com/office/drawing/2014/main" id="{31B3BE1C-AA3C-B307-5B4A-B711D488FEDB}"/>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5FAA6C25-4E42-634E-ADED-C8542695BE15}"/>
              </a:ext>
            </a:extLst>
          </p:cNvPr>
          <p:cNvSpPr>
            <a:spLocks noGrp="1"/>
          </p:cNvSpPr>
          <p:nvPr>
            <p:ph type="title"/>
          </p:nvPr>
        </p:nvSpPr>
        <p:spPr>
          <a:xfrm>
            <a:off x="550863" y="549275"/>
            <a:ext cx="11090275" cy="114141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4C22C4C7-8EF1-BC45-AB72-EA32A7423E55}"/>
              </a:ext>
            </a:extLst>
          </p:cNvPr>
          <p:cNvSpPr>
            <a:spLocks noGrp="1"/>
          </p:cNvSpPr>
          <p:nvPr>
            <p:ph type="body" idx="1"/>
          </p:nvPr>
        </p:nvSpPr>
        <p:spPr>
          <a:xfrm>
            <a:off x="550863" y="1825625"/>
            <a:ext cx="11090275" cy="3499680"/>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Right Triangle 10">
            <a:extLst>
              <a:ext uri="{FF2B5EF4-FFF2-40B4-BE49-F238E27FC236}">
                <a16:creationId xmlns:a16="http://schemas.microsoft.com/office/drawing/2014/main" id="{4D291497-7B13-9B4B-A55F-63A6C4A8B00D}"/>
              </a:ext>
            </a:extLst>
          </p:cNvPr>
          <p:cNvSpPr/>
          <p:nvPr userDrawn="1"/>
        </p:nvSpPr>
        <p:spPr>
          <a:xfrm flipH="1">
            <a:off x="-15841" y="5325305"/>
            <a:ext cx="12211824" cy="1532694"/>
          </a:xfrm>
          <a:custGeom>
            <a:avLst/>
            <a:gdLst>
              <a:gd name="connsiteX0" fmla="*/ 0 w 12192000"/>
              <a:gd name="connsiteY0" fmla="*/ 1613377 h 1613377"/>
              <a:gd name="connsiteX1" fmla="*/ 0 w 12192000"/>
              <a:gd name="connsiteY1" fmla="*/ 0 h 1613377"/>
              <a:gd name="connsiteX2" fmla="*/ 12192000 w 12192000"/>
              <a:gd name="connsiteY2" fmla="*/ 1613377 h 1613377"/>
              <a:gd name="connsiteX3" fmla="*/ 0 w 12192000"/>
              <a:gd name="connsiteY3" fmla="*/ 1613377 h 1613377"/>
              <a:gd name="connsiteX0" fmla="*/ 0 w 12198875"/>
              <a:gd name="connsiteY0" fmla="*/ 1613377 h 1613377"/>
              <a:gd name="connsiteX1" fmla="*/ 0 w 12198875"/>
              <a:gd name="connsiteY1" fmla="*/ 0 h 1613377"/>
              <a:gd name="connsiteX2" fmla="*/ 12198875 w 12198875"/>
              <a:gd name="connsiteY2" fmla="*/ 1114927 h 1613377"/>
              <a:gd name="connsiteX3" fmla="*/ 12192000 w 12198875"/>
              <a:gd name="connsiteY3" fmla="*/ 1613377 h 1613377"/>
              <a:gd name="connsiteX4" fmla="*/ 0 w 12198875"/>
              <a:gd name="connsiteY4" fmla="*/ 1613377 h 1613377"/>
              <a:gd name="connsiteX0" fmla="*/ 0 w 12198875"/>
              <a:gd name="connsiteY0" fmla="*/ 1613377 h 1613377"/>
              <a:gd name="connsiteX1" fmla="*/ 0 w 12198875"/>
              <a:gd name="connsiteY1" fmla="*/ 0 h 1613377"/>
              <a:gd name="connsiteX2" fmla="*/ 12198875 w 12198875"/>
              <a:gd name="connsiteY2" fmla="*/ 1114927 h 1613377"/>
              <a:gd name="connsiteX3" fmla="*/ 12192000 w 12198875"/>
              <a:gd name="connsiteY3" fmla="*/ 1613377 h 1613377"/>
              <a:gd name="connsiteX4" fmla="*/ 0 w 12198875"/>
              <a:gd name="connsiteY4" fmla="*/ 1613377 h 1613377"/>
              <a:gd name="connsiteX0" fmla="*/ 0 w 12198875"/>
              <a:gd name="connsiteY0" fmla="*/ 1613377 h 1613377"/>
              <a:gd name="connsiteX1" fmla="*/ 0 w 12198875"/>
              <a:gd name="connsiteY1" fmla="*/ 0 h 1613377"/>
              <a:gd name="connsiteX2" fmla="*/ 12198875 w 12198875"/>
              <a:gd name="connsiteY2" fmla="*/ 1114927 h 1613377"/>
              <a:gd name="connsiteX3" fmla="*/ 12192000 w 12198875"/>
              <a:gd name="connsiteY3" fmla="*/ 1613377 h 1613377"/>
              <a:gd name="connsiteX4" fmla="*/ 0 w 12198875"/>
              <a:gd name="connsiteY4" fmla="*/ 1613377 h 1613377"/>
              <a:gd name="connsiteX0" fmla="*/ 0 w 12206055"/>
              <a:gd name="connsiteY0" fmla="*/ 1613377 h 1613377"/>
              <a:gd name="connsiteX1" fmla="*/ 0 w 12206055"/>
              <a:gd name="connsiteY1" fmla="*/ 0 h 1613377"/>
              <a:gd name="connsiteX2" fmla="*/ 12198875 w 12206055"/>
              <a:gd name="connsiteY2" fmla="*/ 1114927 h 1613377"/>
              <a:gd name="connsiteX3" fmla="*/ 12205751 w 12206055"/>
              <a:gd name="connsiteY3" fmla="*/ 1613377 h 1613377"/>
              <a:gd name="connsiteX4" fmla="*/ 0 w 12206055"/>
              <a:gd name="connsiteY4" fmla="*/ 1613377 h 1613377"/>
              <a:gd name="connsiteX0" fmla="*/ 0 w 12206055"/>
              <a:gd name="connsiteY0" fmla="*/ 1613377 h 1613377"/>
              <a:gd name="connsiteX1" fmla="*/ 0 w 12206055"/>
              <a:gd name="connsiteY1" fmla="*/ 0 h 1613377"/>
              <a:gd name="connsiteX2" fmla="*/ 12198875 w 12206055"/>
              <a:gd name="connsiteY2" fmla="*/ 908672 h 1613377"/>
              <a:gd name="connsiteX3" fmla="*/ 12205751 w 12206055"/>
              <a:gd name="connsiteY3" fmla="*/ 1613377 h 1613377"/>
              <a:gd name="connsiteX4" fmla="*/ 0 w 12206055"/>
              <a:gd name="connsiteY4" fmla="*/ 1613377 h 1613377"/>
              <a:gd name="connsiteX0" fmla="*/ 2 w 12206057"/>
              <a:gd name="connsiteY0" fmla="*/ 1613377 h 1613377"/>
              <a:gd name="connsiteX1" fmla="*/ 2 w 12206057"/>
              <a:gd name="connsiteY1" fmla="*/ 0 h 1613377"/>
              <a:gd name="connsiteX2" fmla="*/ 12198877 w 12206057"/>
              <a:gd name="connsiteY2" fmla="*/ 908672 h 1613377"/>
              <a:gd name="connsiteX3" fmla="*/ 12205753 w 12206057"/>
              <a:gd name="connsiteY3" fmla="*/ 1613377 h 1613377"/>
              <a:gd name="connsiteX4" fmla="*/ 2 w 12206057"/>
              <a:gd name="connsiteY4" fmla="*/ 1613377 h 1613377"/>
              <a:gd name="connsiteX0" fmla="*/ 2 w 12206057"/>
              <a:gd name="connsiteY0" fmla="*/ 1613377 h 1613377"/>
              <a:gd name="connsiteX1" fmla="*/ 2 w 12206057"/>
              <a:gd name="connsiteY1" fmla="*/ 0 h 1613377"/>
              <a:gd name="connsiteX2" fmla="*/ 12198877 w 12206057"/>
              <a:gd name="connsiteY2" fmla="*/ 908672 h 1613377"/>
              <a:gd name="connsiteX3" fmla="*/ 12205753 w 12206057"/>
              <a:gd name="connsiteY3" fmla="*/ 1613377 h 1613377"/>
              <a:gd name="connsiteX4" fmla="*/ 2 w 12206057"/>
              <a:gd name="connsiteY4" fmla="*/ 1613377 h 1613377"/>
              <a:gd name="connsiteX0" fmla="*/ 0 w 12206055"/>
              <a:gd name="connsiteY0" fmla="*/ 1416153 h 1416153"/>
              <a:gd name="connsiteX1" fmla="*/ 26894 w 12206055"/>
              <a:gd name="connsiteY1" fmla="*/ 0 h 1416153"/>
              <a:gd name="connsiteX2" fmla="*/ 12198875 w 12206055"/>
              <a:gd name="connsiteY2" fmla="*/ 711448 h 1416153"/>
              <a:gd name="connsiteX3" fmla="*/ 12205751 w 12206055"/>
              <a:gd name="connsiteY3" fmla="*/ 1416153 h 1416153"/>
              <a:gd name="connsiteX4" fmla="*/ 0 w 12206055"/>
              <a:gd name="connsiteY4" fmla="*/ 1416153 h 1416153"/>
              <a:gd name="connsiteX0" fmla="*/ 2 w 12206057"/>
              <a:gd name="connsiteY0" fmla="*/ 1532694 h 1532694"/>
              <a:gd name="connsiteX1" fmla="*/ 2 w 12206057"/>
              <a:gd name="connsiteY1" fmla="*/ 0 h 1532694"/>
              <a:gd name="connsiteX2" fmla="*/ 12198877 w 12206057"/>
              <a:gd name="connsiteY2" fmla="*/ 827989 h 1532694"/>
              <a:gd name="connsiteX3" fmla="*/ 12205753 w 12206057"/>
              <a:gd name="connsiteY3" fmla="*/ 1532694 h 1532694"/>
              <a:gd name="connsiteX4" fmla="*/ 2 w 12206057"/>
              <a:gd name="connsiteY4" fmla="*/ 1532694 h 1532694"/>
              <a:gd name="connsiteX0" fmla="*/ 3984 w 12210039"/>
              <a:gd name="connsiteY0" fmla="*/ 1532694 h 1532694"/>
              <a:gd name="connsiteX1" fmla="*/ 3984 w 12210039"/>
              <a:gd name="connsiteY1" fmla="*/ 0 h 1532694"/>
              <a:gd name="connsiteX2" fmla="*/ 12202859 w 12210039"/>
              <a:gd name="connsiteY2" fmla="*/ 827989 h 1532694"/>
              <a:gd name="connsiteX3" fmla="*/ 12209735 w 12210039"/>
              <a:gd name="connsiteY3" fmla="*/ 1532694 h 1532694"/>
              <a:gd name="connsiteX4" fmla="*/ 3984 w 12210039"/>
              <a:gd name="connsiteY4" fmla="*/ 1532694 h 1532694"/>
              <a:gd name="connsiteX0" fmla="*/ 3984 w 12211824"/>
              <a:gd name="connsiteY0" fmla="*/ 1532694 h 1532694"/>
              <a:gd name="connsiteX1" fmla="*/ 3984 w 12211824"/>
              <a:gd name="connsiteY1" fmla="*/ 0 h 1532694"/>
              <a:gd name="connsiteX2" fmla="*/ 12211824 w 12211824"/>
              <a:gd name="connsiteY2" fmla="*/ 953495 h 1532694"/>
              <a:gd name="connsiteX3" fmla="*/ 12209735 w 12211824"/>
              <a:gd name="connsiteY3" fmla="*/ 1532694 h 1532694"/>
              <a:gd name="connsiteX4" fmla="*/ 3984 w 12211824"/>
              <a:gd name="connsiteY4" fmla="*/ 1532694 h 1532694"/>
              <a:gd name="connsiteX0" fmla="*/ 3984 w 12211824"/>
              <a:gd name="connsiteY0" fmla="*/ 1532694 h 1532694"/>
              <a:gd name="connsiteX1" fmla="*/ 3984 w 12211824"/>
              <a:gd name="connsiteY1" fmla="*/ 0 h 1532694"/>
              <a:gd name="connsiteX2" fmla="*/ 12211824 w 12211824"/>
              <a:gd name="connsiteY2" fmla="*/ 1105895 h 1532694"/>
              <a:gd name="connsiteX3" fmla="*/ 12209735 w 12211824"/>
              <a:gd name="connsiteY3" fmla="*/ 1532694 h 1532694"/>
              <a:gd name="connsiteX4" fmla="*/ 3984 w 12211824"/>
              <a:gd name="connsiteY4" fmla="*/ 1532694 h 1532694"/>
              <a:gd name="connsiteX0" fmla="*/ 3984 w 12211824"/>
              <a:gd name="connsiteY0" fmla="*/ 1532694 h 1532694"/>
              <a:gd name="connsiteX1" fmla="*/ 3984 w 12211824"/>
              <a:gd name="connsiteY1" fmla="*/ 0 h 1532694"/>
              <a:gd name="connsiteX2" fmla="*/ 12211824 w 12211824"/>
              <a:gd name="connsiteY2" fmla="*/ 1034177 h 1532694"/>
              <a:gd name="connsiteX3" fmla="*/ 12209735 w 12211824"/>
              <a:gd name="connsiteY3" fmla="*/ 1532694 h 1532694"/>
              <a:gd name="connsiteX4" fmla="*/ 3984 w 12211824"/>
              <a:gd name="connsiteY4" fmla="*/ 1532694 h 15326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1824" h="1532694">
                <a:moveTo>
                  <a:pt x="3984" y="1532694"/>
                </a:moveTo>
                <a:cubicBezTo>
                  <a:pt x="3984" y="1021796"/>
                  <a:pt x="-4981" y="17840"/>
                  <a:pt x="3984" y="0"/>
                </a:cubicBezTo>
                <a:cubicBezTo>
                  <a:pt x="-2666" y="11504"/>
                  <a:pt x="12204185" y="1045253"/>
                  <a:pt x="12211824" y="1034177"/>
                </a:cubicBezTo>
                <a:cubicBezTo>
                  <a:pt x="12209532" y="1049073"/>
                  <a:pt x="12212027" y="1366544"/>
                  <a:pt x="12209735" y="1532694"/>
                </a:cubicBezTo>
                <a:lnTo>
                  <a:pt x="3984" y="153269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C494"/>
              </a:solidFill>
            </a:endParaRPr>
          </a:p>
        </p:txBody>
      </p:sp>
      <p:pic>
        <p:nvPicPr>
          <p:cNvPr id="6" name="Picture 5">
            <a:extLst>
              <a:ext uri="{FF2B5EF4-FFF2-40B4-BE49-F238E27FC236}">
                <a16:creationId xmlns:a16="http://schemas.microsoft.com/office/drawing/2014/main" id="{AA28B457-E554-B149-8B86-A3886BB23FBC}"/>
              </a:ext>
            </a:extLst>
          </p:cNvPr>
          <p:cNvPicPr>
            <a:picLocks noChangeAspect="1"/>
          </p:cNvPicPr>
          <p:nvPr userDrawn="1"/>
        </p:nvPicPr>
        <p:blipFill>
          <a:blip r:embed="rId13"/>
          <a:stretch>
            <a:fillRect/>
          </a:stretch>
        </p:blipFill>
        <p:spPr>
          <a:xfrm>
            <a:off x="10137913" y="5539660"/>
            <a:ext cx="1909429" cy="1248766"/>
          </a:xfrm>
          <a:prstGeom prst="rect">
            <a:avLst/>
          </a:prstGeom>
        </p:spPr>
      </p:pic>
    </p:spTree>
    <p:extLst>
      <p:ext uri="{BB962C8B-B14F-4D97-AF65-F5344CB8AC3E}">
        <p14:creationId xmlns:p14="http://schemas.microsoft.com/office/powerpoint/2010/main" val="326005442"/>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p:txStyles>
    <p:titleStyle>
      <a:lvl1pPr algn="l" defTabSz="914400" rtl="0" eaLnBrk="1" latinLnBrk="0" hangingPunct="1">
        <a:lnSpc>
          <a:spcPct val="90000"/>
        </a:lnSpc>
        <a:spcBef>
          <a:spcPct val="0"/>
        </a:spcBef>
        <a:buNone/>
        <a:defRPr sz="3600" b="1" i="0" kern="1200" baseline="0">
          <a:solidFill>
            <a:srgbClr val="00C494"/>
          </a:solidFill>
          <a:latin typeface="Georgia" panose="020405020504050203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p15:clr>
            <a:srgbClr val="F26B43"/>
          </p15:clr>
        </p15:guide>
        <p15:guide id="2" pos="347">
          <p15:clr>
            <a:srgbClr val="F26B43"/>
          </p15:clr>
        </p15:guide>
        <p15:guide id="3" orient="horz" pos="3974">
          <p15:clr>
            <a:srgbClr val="F26B43"/>
          </p15:clr>
        </p15:guide>
        <p15:guide id="4" pos="7333">
          <p15:clr>
            <a:srgbClr val="F26B43"/>
          </p15:clr>
        </p15:guide>
        <p15:guide id="5" orient="horz" pos="3362">
          <p15:clr>
            <a:srgbClr val="F26B43"/>
          </p15:clr>
        </p15:guide>
        <p15:guide id="6" orient="horz" pos="136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tags" Target="../tags/tag6.xml"/><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6.xml"/><Relationship Id="rId1" Type="http://schemas.openxmlformats.org/officeDocument/2006/relationships/tags" Target="../tags/tag7.xml"/><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13" Type="http://schemas.openxmlformats.org/officeDocument/2006/relationships/tags" Target="../tags/tag20.xml"/><Relationship Id="rId18" Type="http://schemas.openxmlformats.org/officeDocument/2006/relationships/tags" Target="../tags/tag25.xml"/><Relationship Id="rId26" Type="http://schemas.openxmlformats.org/officeDocument/2006/relationships/tags" Target="../tags/tag33.xml"/><Relationship Id="rId39" Type="http://schemas.openxmlformats.org/officeDocument/2006/relationships/tags" Target="../tags/tag46.xml"/><Relationship Id="rId3" Type="http://schemas.openxmlformats.org/officeDocument/2006/relationships/tags" Target="../tags/tag10.xml"/><Relationship Id="rId21" Type="http://schemas.openxmlformats.org/officeDocument/2006/relationships/tags" Target="../tags/tag28.xml"/><Relationship Id="rId34" Type="http://schemas.openxmlformats.org/officeDocument/2006/relationships/tags" Target="../tags/tag41.xml"/><Relationship Id="rId42" Type="http://schemas.openxmlformats.org/officeDocument/2006/relationships/tags" Target="../tags/tag49.xml"/><Relationship Id="rId47" Type="http://schemas.openxmlformats.org/officeDocument/2006/relationships/tags" Target="../tags/tag54.xml"/><Relationship Id="rId50" Type="http://schemas.openxmlformats.org/officeDocument/2006/relationships/slideLayout" Target="../slideLayouts/slideLayout6.xml"/><Relationship Id="rId7" Type="http://schemas.openxmlformats.org/officeDocument/2006/relationships/tags" Target="../tags/tag14.xml"/><Relationship Id="rId12" Type="http://schemas.openxmlformats.org/officeDocument/2006/relationships/tags" Target="../tags/tag19.xml"/><Relationship Id="rId17" Type="http://schemas.openxmlformats.org/officeDocument/2006/relationships/tags" Target="../tags/tag24.xml"/><Relationship Id="rId25" Type="http://schemas.openxmlformats.org/officeDocument/2006/relationships/tags" Target="../tags/tag32.xml"/><Relationship Id="rId33" Type="http://schemas.openxmlformats.org/officeDocument/2006/relationships/tags" Target="../tags/tag40.xml"/><Relationship Id="rId38" Type="http://schemas.openxmlformats.org/officeDocument/2006/relationships/tags" Target="../tags/tag45.xml"/><Relationship Id="rId46" Type="http://schemas.openxmlformats.org/officeDocument/2006/relationships/tags" Target="../tags/tag53.xml"/><Relationship Id="rId2" Type="http://schemas.openxmlformats.org/officeDocument/2006/relationships/tags" Target="../tags/tag9.xml"/><Relationship Id="rId16" Type="http://schemas.openxmlformats.org/officeDocument/2006/relationships/tags" Target="../tags/tag23.xml"/><Relationship Id="rId20" Type="http://schemas.openxmlformats.org/officeDocument/2006/relationships/tags" Target="../tags/tag27.xml"/><Relationship Id="rId29" Type="http://schemas.openxmlformats.org/officeDocument/2006/relationships/tags" Target="../tags/tag36.xml"/><Relationship Id="rId41" Type="http://schemas.openxmlformats.org/officeDocument/2006/relationships/tags" Target="../tags/tag48.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tags" Target="../tags/tag18.xml"/><Relationship Id="rId24" Type="http://schemas.openxmlformats.org/officeDocument/2006/relationships/tags" Target="../tags/tag31.xml"/><Relationship Id="rId32" Type="http://schemas.openxmlformats.org/officeDocument/2006/relationships/tags" Target="../tags/tag39.xml"/><Relationship Id="rId37" Type="http://schemas.openxmlformats.org/officeDocument/2006/relationships/tags" Target="../tags/tag44.xml"/><Relationship Id="rId40" Type="http://schemas.openxmlformats.org/officeDocument/2006/relationships/tags" Target="../tags/tag47.xml"/><Relationship Id="rId45" Type="http://schemas.openxmlformats.org/officeDocument/2006/relationships/tags" Target="../tags/tag52.xml"/><Relationship Id="rId5" Type="http://schemas.openxmlformats.org/officeDocument/2006/relationships/tags" Target="../tags/tag12.xml"/><Relationship Id="rId15" Type="http://schemas.openxmlformats.org/officeDocument/2006/relationships/tags" Target="../tags/tag22.xml"/><Relationship Id="rId23" Type="http://schemas.openxmlformats.org/officeDocument/2006/relationships/tags" Target="../tags/tag30.xml"/><Relationship Id="rId28" Type="http://schemas.openxmlformats.org/officeDocument/2006/relationships/tags" Target="../tags/tag35.xml"/><Relationship Id="rId36" Type="http://schemas.openxmlformats.org/officeDocument/2006/relationships/tags" Target="../tags/tag43.xml"/><Relationship Id="rId49" Type="http://schemas.openxmlformats.org/officeDocument/2006/relationships/tags" Target="../tags/tag56.xml"/><Relationship Id="rId10" Type="http://schemas.openxmlformats.org/officeDocument/2006/relationships/tags" Target="../tags/tag17.xml"/><Relationship Id="rId19" Type="http://schemas.openxmlformats.org/officeDocument/2006/relationships/tags" Target="../tags/tag26.xml"/><Relationship Id="rId31" Type="http://schemas.openxmlformats.org/officeDocument/2006/relationships/tags" Target="../tags/tag38.xml"/><Relationship Id="rId44" Type="http://schemas.openxmlformats.org/officeDocument/2006/relationships/tags" Target="../tags/tag51.xml"/><Relationship Id="rId52" Type="http://schemas.openxmlformats.org/officeDocument/2006/relationships/image" Target="../media/image1.emf"/><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tags" Target="../tags/tag21.xml"/><Relationship Id="rId22" Type="http://schemas.openxmlformats.org/officeDocument/2006/relationships/tags" Target="../tags/tag29.xml"/><Relationship Id="rId27" Type="http://schemas.openxmlformats.org/officeDocument/2006/relationships/tags" Target="../tags/tag34.xml"/><Relationship Id="rId30" Type="http://schemas.openxmlformats.org/officeDocument/2006/relationships/tags" Target="../tags/tag37.xml"/><Relationship Id="rId35" Type="http://schemas.openxmlformats.org/officeDocument/2006/relationships/tags" Target="../tags/tag42.xml"/><Relationship Id="rId43" Type="http://schemas.openxmlformats.org/officeDocument/2006/relationships/tags" Target="../tags/tag50.xml"/><Relationship Id="rId48" Type="http://schemas.openxmlformats.org/officeDocument/2006/relationships/tags" Target="../tags/tag55.xml"/><Relationship Id="rId8" Type="http://schemas.openxmlformats.org/officeDocument/2006/relationships/tags" Target="../tags/tag15.xml"/><Relationship Id="rId51" Type="http://schemas.openxmlformats.org/officeDocument/2006/relationships/oleObject" Target="../embeddings/oleObject7.bin"/></Relationships>
</file>

<file path=ppt/slides/_rels/slide5.xml.rels><?xml version="1.0" encoding="UTF-8" standalone="yes"?>
<Relationships xmlns="http://schemas.openxmlformats.org/package/2006/relationships"><Relationship Id="rId8" Type="http://schemas.openxmlformats.org/officeDocument/2006/relationships/tags" Target="../tags/tag64.xml"/><Relationship Id="rId13" Type="http://schemas.openxmlformats.org/officeDocument/2006/relationships/tags" Target="../tags/tag69.xml"/><Relationship Id="rId18" Type="http://schemas.openxmlformats.org/officeDocument/2006/relationships/tags" Target="../tags/tag74.xml"/><Relationship Id="rId3" Type="http://schemas.openxmlformats.org/officeDocument/2006/relationships/tags" Target="../tags/tag59.xml"/><Relationship Id="rId21" Type="http://schemas.openxmlformats.org/officeDocument/2006/relationships/oleObject" Target="../embeddings/oleObject8.bin"/><Relationship Id="rId7" Type="http://schemas.openxmlformats.org/officeDocument/2006/relationships/tags" Target="../tags/tag63.xml"/><Relationship Id="rId12" Type="http://schemas.openxmlformats.org/officeDocument/2006/relationships/tags" Target="../tags/tag68.xml"/><Relationship Id="rId17" Type="http://schemas.openxmlformats.org/officeDocument/2006/relationships/tags" Target="../tags/tag73.xml"/><Relationship Id="rId2" Type="http://schemas.openxmlformats.org/officeDocument/2006/relationships/tags" Target="../tags/tag58.xml"/><Relationship Id="rId16" Type="http://schemas.openxmlformats.org/officeDocument/2006/relationships/tags" Target="../tags/tag72.xml"/><Relationship Id="rId20" Type="http://schemas.openxmlformats.org/officeDocument/2006/relationships/slideLayout" Target="../slideLayouts/slideLayout6.xml"/><Relationship Id="rId1" Type="http://schemas.openxmlformats.org/officeDocument/2006/relationships/tags" Target="../tags/tag57.xml"/><Relationship Id="rId6" Type="http://schemas.openxmlformats.org/officeDocument/2006/relationships/tags" Target="../tags/tag62.xml"/><Relationship Id="rId11" Type="http://schemas.openxmlformats.org/officeDocument/2006/relationships/tags" Target="../tags/tag67.xml"/><Relationship Id="rId5" Type="http://schemas.openxmlformats.org/officeDocument/2006/relationships/tags" Target="../tags/tag61.xml"/><Relationship Id="rId15" Type="http://schemas.openxmlformats.org/officeDocument/2006/relationships/tags" Target="../tags/tag71.xml"/><Relationship Id="rId23" Type="http://schemas.openxmlformats.org/officeDocument/2006/relationships/chart" Target="../charts/chart1.xml"/><Relationship Id="rId10" Type="http://schemas.openxmlformats.org/officeDocument/2006/relationships/tags" Target="../tags/tag66.xml"/><Relationship Id="rId19" Type="http://schemas.openxmlformats.org/officeDocument/2006/relationships/tags" Target="../tags/tag75.xml"/><Relationship Id="rId4" Type="http://schemas.openxmlformats.org/officeDocument/2006/relationships/tags" Target="../tags/tag60.xml"/><Relationship Id="rId9" Type="http://schemas.openxmlformats.org/officeDocument/2006/relationships/tags" Target="../tags/tag65.xml"/><Relationship Id="rId14" Type="http://schemas.openxmlformats.org/officeDocument/2006/relationships/tags" Target="../tags/tag70.xml"/><Relationship Id="rId22" Type="http://schemas.openxmlformats.org/officeDocument/2006/relationships/image" Target="../media/image1.emf"/></Relationships>
</file>

<file path=ppt/slides/_rels/slide6.xml.rels><?xml version="1.0" encoding="UTF-8" standalone="yes"?>
<Relationships xmlns="http://schemas.openxmlformats.org/package/2006/relationships"><Relationship Id="rId13" Type="http://schemas.openxmlformats.org/officeDocument/2006/relationships/tags" Target="../tags/tag88.xml"/><Relationship Id="rId18" Type="http://schemas.openxmlformats.org/officeDocument/2006/relationships/tags" Target="../tags/tag93.xml"/><Relationship Id="rId26" Type="http://schemas.openxmlformats.org/officeDocument/2006/relationships/tags" Target="../tags/tag101.xml"/><Relationship Id="rId39" Type="http://schemas.openxmlformats.org/officeDocument/2006/relationships/tags" Target="../tags/tag114.xml"/><Relationship Id="rId21" Type="http://schemas.openxmlformats.org/officeDocument/2006/relationships/tags" Target="../tags/tag96.xml"/><Relationship Id="rId34" Type="http://schemas.openxmlformats.org/officeDocument/2006/relationships/tags" Target="../tags/tag109.xml"/><Relationship Id="rId42" Type="http://schemas.openxmlformats.org/officeDocument/2006/relationships/tags" Target="../tags/tag117.xml"/><Relationship Id="rId47" Type="http://schemas.openxmlformats.org/officeDocument/2006/relationships/tags" Target="../tags/tag122.xml"/><Relationship Id="rId50" Type="http://schemas.openxmlformats.org/officeDocument/2006/relationships/tags" Target="../tags/tag125.xml"/><Relationship Id="rId55" Type="http://schemas.openxmlformats.org/officeDocument/2006/relationships/tags" Target="../tags/tag130.xml"/><Relationship Id="rId63" Type="http://schemas.openxmlformats.org/officeDocument/2006/relationships/image" Target="../media/image1.emf"/><Relationship Id="rId68" Type="http://schemas.openxmlformats.org/officeDocument/2006/relationships/customXml" Target="../ink/ink4.xml"/><Relationship Id="rId7" Type="http://schemas.openxmlformats.org/officeDocument/2006/relationships/tags" Target="../tags/tag82.xml"/><Relationship Id="rId71" Type="http://schemas.openxmlformats.org/officeDocument/2006/relationships/customXml" Target="../ink/ink7.xml"/><Relationship Id="rId2" Type="http://schemas.openxmlformats.org/officeDocument/2006/relationships/tags" Target="../tags/tag77.xml"/><Relationship Id="rId16" Type="http://schemas.openxmlformats.org/officeDocument/2006/relationships/tags" Target="../tags/tag91.xml"/><Relationship Id="rId29" Type="http://schemas.openxmlformats.org/officeDocument/2006/relationships/tags" Target="../tags/tag104.xml"/><Relationship Id="rId11" Type="http://schemas.openxmlformats.org/officeDocument/2006/relationships/tags" Target="../tags/tag86.xml"/><Relationship Id="rId24" Type="http://schemas.openxmlformats.org/officeDocument/2006/relationships/tags" Target="../tags/tag99.xml"/><Relationship Id="rId32" Type="http://schemas.openxmlformats.org/officeDocument/2006/relationships/tags" Target="../tags/tag107.xml"/><Relationship Id="rId37" Type="http://schemas.openxmlformats.org/officeDocument/2006/relationships/tags" Target="../tags/tag112.xml"/><Relationship Id="rId40" Type="http://schemas.openxmlformats.org/officeDocument/2006/relationships/tags" Target="../tags/tag115.xml"/><Relationship Id="rId45" Type="http://schemas.openxmlformats.org/officeDocument/2006/relationships/tags" Target="../tags/tag120.xml"/><Relationship Id="rId53" Type="http://schemas.openxmlformats.org/officeDocument/2006/relationships/tags" Target="../tags/tag128.xml"/><Relationship Id="rId58" Type="http://schemas.openxmlformats.org/officeDocument/2006/relationships/tags" Target="../tags/tag133.xml"/><Relationship Id="rId66" Type="http://schemas.openxmlformats.org/officeDocument/2006/relationships/customXml" Target="../ink/ink2.xml"/><Relationship Id="rId5" Type="http://schemas.openxmlformats.org/officeDocument/2006/relationships/tags" Target="../tags/tag80.xml"/><Relationship Id="rId15" Type="http://schemas.openxmlformats.org/officeDocument/2006/relationships/tags" Target="../tags/tag90.xml"/><Relationship Id="rId23" Type="http://schemas.openxmlformats.org/officeDocument/2006/relationships/tags" Target="../tags/tag98.xml"/><Relationship Id="rId28" Type="http://schemas.openxmlformats.org/officeDocument/2006/relationships/tags" Target="../tags/tag103.xml"/><Relationship Id="rId36" Type="http://schemas.openxmlformats.org/officeDocument/2006/relationships/tags" Target="../tags/tag111.xml"/><Relationship Id="rId49" Type="http://schemas.openxmlformats.org/officeDocument/2006/relationships/tags" Target="../tags/tag124.xml"/><Relationship Id="rId57" Type="http://schemas.openxmlformats.org/officeDocument/2006/relationships/tags" Target="../tags/tag132.xml"/><Relationship Id="rId61" Type="http://schemas.openxmlformats.org/officeDocument/2006/relationships/slideLayout" Target="../slideLayouts/slideLayout8.xml"/><Relationship Id="rId10" Type="http://schemas.openxmlformats.org/officeDocument/2006/relationships/tags" Target="../tags/tag85.xml"/><Relationship Id="rId19" Type="http://schemas.openxmlformats.org/officeDocument/2006/relationships/tags" Target="../tags/tag94.xml"/><Relationship Id="rId31" Type="http://schemas.openxmlformats.org/officeDocument/2006/relationships/tags" Target="../tags/tag106.xml"/><Relationship Id="rId44" Type="http://schemas.openxmlformats.org/officeDocument/2006/relationships/tags" Target="../tags/tag119.xml"/><Relationship Id="rId52" Type="http://schemas.openxmlformats.org/officeDocument/2006/relationships/tags" Target="../tags/tag127.xml"/><Relationship Id="rId60" Type="http://schemas.openxmlformats.org/officeDocument/2006/relationships/tags" Target="../tags/tag135.xml"/><Relationship Id="rId65" Type="http://schemas.openxmlformats.org/officeDocument/2006/relationships/image" Target="../media/image4.png"/><Relationship Id="rId73" Type="http://schemas.openxmlformats.org/officeDocument/2006/relationships/chart" Target="../charts/chart2.xml"/><Relationship Id="rId4" Type="http://schemas.openxmlformats.org/officeDocument/2006/relationships/tags" Target="../tags/tag79.xml"/><Relationship Id="rId9" Type="http://schemas.openxmlformats.org/officeDocument/2006/relationships/tags" Target="../tags/tag84.xml"/><Relationship Id="rId14" Type="http://schemas.openxmlformats.org/officeDocument/2006/relationships/tags" Target="../tags/tag89.xml"/><Relationship Id="rId22" Type="http://schemas.openxmlformats.org/officeDocument/2006/relationships/tags" Target="../tags/tag97.xml"/><Relationship Id="rId27" Type="http://schemas.openxmlformats.org/officeDocument/2006/relationships/tags" Target="../tags/tag102.xml"/><Relationship Id="rId30" Type="http://schemas.openxmlformats.org/officeDocument/2006/relationships/tags" Target="../tags/tag105.xml"/><Relationship Id="rId35" Type="http://schemas.openxmlformats.org/officeDocument/2006/relationships/tags" Target="../tags/tag110.xml"/><Relationship Id="rId43" Type="http://schemas.openxmlformats.org/officeDocument/2006/relationships/tags" Target="../tags/tag118.xml"/><Relationship Id="rId48" Type="http://schemas.openxmlformats.org/officeDocument/2006/relationships/tags" Target="../tags/tag123.xml"/><Relationship Id="rId56" Type="http://schemas.openxmlformats.org/officeDocument/2006/relationships/tags" Target="../tags/tag131.xml"/><Relationship Id="rId64" Type="http://schemas.openxmlformats.org/officeDocument/2006/relationships/customXml" Target="../ink/ink1.xml"/><Relationship Id="rId69" Type="http://schemas.openxmlformats.org/officeDocument/2006/relationships/customXml" Target="../ink/ink5.xml"/><Relationship Id="rId8" Type="http://schemas.openxmlformats.org/officeDocument/2006/relationships/tags" Target="../tags/tag83.xml"/><Relationship Id="rId51" Type="http://schemas.openxmlformats.org/officeDocument/2006/relationships/tags" Target="../tags/tag126.xml"/><Relationship Id="rId72" Type="http://schemas.openxmlformats.org/officeDocument/2006/relationships/customXml" Target="../ink/ink8.xml"/><Relationship Id="rId3" Type="http://schemas.openxmlformats.org/officeDocument/2006/relationships/tags" Target="../tags/tag78.xml"/><Relationship Id="rId12" Type="http://schemas.openxmlformats.org/officeDocument/2006/relationships/tags" Target="../tags/tag87.xml"/><Relationship Id="rId17" Type="http://schemas.openxmlformats.org/officeDocument/2006/relationships/tags" Target="../tags/tag92.xml"/><Relationship Id="rId25" Type="http://schemas.openxmlformats.org/officeDocument/2006/relationships/tags" Target="../tags/tag100.xml"/><Relationship Id="rId33" Type="http://schemas.openxmlformats.org/officeDocument/2006/relationships/tags" Target="../tags/tag108.xml"/><Relationship Id="rId38" Type="http://schemas.openxmlformats.org/officeDocument/2006/relationships/tags" Target="../tags/tag113.xml"/><Relationship Id="rId46" Type="http://schemas.openxmlformats.org/officeDocument/2006/relationships/tags" Target="../tags/tag121.xml"/><Relationship Id="rId59" Type="http://schemas.openxmlformats.org/officeDocument/2006/relationships/tags" Target="../tags/tag134.xml"/><Relationship Id="rId67" Type="http://schemas.openxmlformats.org/officeDocument/2006/relationships/customXml" Target="../ink/ink3.xml"/><Relationship Id="rId20" Type="http://schemas.openxmlformats.org/officeDocument/2006/relationships/tags" Target="../tags/tag95.xml"/><Relationship Id="rId41" Type="http://schemas.openxmlformats.org/officeDocument/2006/relationships/tags" Target="../tags/tag116.xml"/><Relationship Id="rId54" Type="http://schemas.openxmlformats.org/officeDocument/2006/relationships/tags" Target="../tags/tag129.xml"/><Relationship Id="rId62" Type="http://schemas.openxmlformats.org/officeDocument/2006/relationships/oleObject" Target="../embeddings/oleObject9.bin"/><Relationship Id="rId70" Type="http://schemas.openxmlformats.org/officeDocument/2006/relationships/customXml" Target="../ink/ink6.xml"/><Relationship Id="rId1" Type="http://schemas.openxmlformats.org/officeDocument/2006/relationships/tags" Target="../tags/tag76.xml"/><Relationship Id="rId6" Type="http://schemas.openxmlformats.org/officeDocument/2006/relationships/tags" Target="../tags/tag81.xml"/></Relationships>
</file>

<file path=ppt/slides/_rels/slide7.xml.rels><?xml version="1.0" encoding="UTF-8" standalone="yes"?>
<Relationships xmlns="http://schemas.openxmlformats.org/package/2006/relationships"><Relationship Id="rId8" Type="http://schemas.openxmlformats.org/officeDocument/2006/relationships/tags" Target="../tags/tag143.xml"/><Relationship Id="rId13" Type="http://schemas.openxmlformats.org/officeDocument/2006/relationships/tags" Target="../tags/tag148.xml"/><Relationship Id="rId18" Type="http://schemas.openxmlformats.org/officeDocument/2006/relationships/tags" Target="../tags/tag153.xml"/><Relationship Id="rId26" Type="http://schemas.openxmlformats.org/officeDocument/2006/relationships/tags" Target="../tags/tag161.xml"/><Relationship Id="rId3" Type="http://schemas.openxmlformats.org/officeDocument/2006/relationships/tags" Target="../tags/tag138.xml"/><Relationship Id="rId21" Type="http://schemas.openxmlformats.org/officeDocument/2006/relationships/tags" Target="../tags/tag156.xml"/><Relationship Id="rId34" Type="http://schemas.openxmlformats.org/officeDocument/2006/relationships/image" Target="../media/image1.emf"/><Relationship Id="rId7" Type="http://schemas.openxmlformats.org/officeDocument/2006/relationships/tags" Target="../tags/tag142.xml"/><Relationship Id="rId12" Type="http://schemas.openxmlformats.org/officeDocument/2006/relationships/tags" Target="../tags/tag147.xml"/><Relationship Id="rId17" Type="http://schemas.openxmlformats.org/officeDocument/2006/relationships/tags" Target="../tags/tag152.xml"/><Relationship Id="rId25" Type="http://schemas.openxmlformats.org/officeDocument/2006/relationships/tags" Target="../tags/tag160.xml"/><Relationship Id="rId33" Type="http://schemas.openxmlformats.org/officeDocument/2006/relationships/oleObject" Target="../embeddings/oleObject10.bin"/><Relationship Id="rId2" Type="http://schemas.openxmlformats.org/officeDocument/2006/relationships/tags" Target="../tags/tag137.xml"/><Relationship Id="rId16" Type="http://schemas.openxmlformats.org/officeDocument/2006/relationships/tags" Target="../tags/tag151.xml"/><Relationship Id="rId20" Type="http://schemas.openxmlformats.org/officeDocument/2006/relationships/tags" Target="../tags/tag155.xml"/><Relationship Id="rId29" Type="http://schemas.openxmlformats.org/officeDocument/2006/relationships/tags" Target="../tags/tag164.xml"/><Relationship Id="rId1" Type="http://schemas.openxmlformats.org/officeDocument/2006/relationships/tags" Target="../tags/tag136.xml"/><Relationship Id="rId6" Type="http://schemas.openxmlformats.org/officeDocument/2006/relationships/tags" Target="../tags/tag141.xml"/><Relationship Id="rId11" Type="http://schemas.openxmlformats.org/officeDocument/2006/relationships/tags" Target="../tags/tag146.xml"/><Relationship Id="rId24" Type="http://schemas.openxmlformats.org/officeDocument/2006/relationships/tags" Target="../tags/tag159.xml"/><Relationship Id="rId32" Type="http://schemas.openxmlformats.org/officeDocument/2006/relationships/slideLayout" Target="../slideLayouts/slideLayout8.xml"/><Relationship Id="rId5" Type="http://schemas.openxmlformats.org/officeDocument/2006/relationships/tags" Target="../tags/tag140.xml"/><Relationship Id="rId15" Type="http://schemas.openxmlformats.org/officeDocument/2006/relationships/tags" Target="../tags/tag150.xml"/><Relationship Id="rId23" Type="http://schemas.openxmlformats.org/officeDocument/2006/relationships/tags" Target="../tags/tag158.xml"/><Relationship Id="rId28" Type="http://schemas.openxmlformats.org/officeDocument/2006/relationships/tags" Target="../tags/tag163.xml"/><Relationship Id="rId10" Type="http://schemas.openxmlformats.org/officeDocument/2006/relationships/tags" Target="../tags/tag145.xml"/><Relationship Id="rId19" Type="http://schemas.openxmlformats.org/officeDocument/2006/relationships/tags" Target="../tags/tag154.xml"/><Relationship Id="rId31" Type="http://schemas.openxmlformats.org/officeDocument/2006/relationships/tags" Target="../tags/tag166.xml"/><Relationship Id="rId4" Type="http://schemas.openxmlformats.org/officeDocument/2006/relationships/tags" Target="../tags/tag139.xml"/><Relationship Id="rId9" Type="http://schemas.openxmlformats.org/officeDocument/2006/relationships/tags" Target="../tags/tag144.xml"/><Relationship Id="rId14" Type="http://schemas.openxmlformats.org/officeDocument/2006/relationships/tags" Target="../tags/tag149.xml"/><Relationship Id="rId22" Type="http://schemas.openxmlformats.org/officeDocument/2006/relationships/tags" Target="../tags/tag157.xml"/><Relationship Id="rId27" Type="http://schemas.openxmlformats.org/officeDocument/2006/relationships/tags" Target="../tags/tag162.xml"/><Relationship Id="rId30" Type="http://schemas.openxmlformats.org/officeDocument/2006/relationships/tags" Target="../tags/tag16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E476A0C7-DCCC-2293-440C-CE31F7302B97}"/>
              </a:ext>
            </a:extLst>
          </p:cNvPr>
          <p:cNvGraphicFramePr>
            <a:graphicFrameLocks/>
          </p:cNvGraphicFramePr>
          <p:nvPr>
            <p:custDataLst>
              <p:tags r:id="rId1"/>
            </p:custDataLst>
            <p:extLst>
              <p:ext uri="{D42A27DB-BD31-4B8C-83A1-F6EECF244321}">
                <p14:modId xmlns:p14="http://schemas.microsoft.com/office/powerpoint/2010/main" val="3032542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7" imgH="348" progId="TCLayout.ActiveDocument.1">
                  <p:embed/>
                </p:oleObj>
              </mc:Choice>
              <mc:Fallback>
                <p:oleObj name="think-cell Slide" r:id="rId3" imgW="347" imgH="348" progId="TCLayout.ActiveDocument.1">
                  <p:embed/>
                  <p:pic>
                    <p:nvPicPr>
                      <p:cNvPr id="3" name="think-cell data - do not delete" hidden="1">
                        <a:extLst>
                          <a:ext uri="{FF2B5EF4-FFF2-40B4-BE49-F238E27FC236}">
                            <a16:creationId xmlns:a16="http://schemas.microsoft.com/office/drawing/2014/main" id="{E476A0C7-DCCC-2293-440C-CE31F7302B9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28F2E00-42CB-E548-B3C5-5DF734487179}"/>
              </a:ext>
            </a:extLst>
          </p:cNvPr>
          <p:cNvSpPr>
            <a:spLocks noGrp="1"/>
          </p:cNvSpPr>
          <p:nvPr>
            <p:ph type="ctrTitle"/>
          </p:nvPr>
        </p:nvSpPr>
        <p:spPr>
          <a:xfrm>
            <a:off x="390607" y="4140888"/>
            <a:ext cx="11090275" cy="863889"/>
          </a:xfrm>
        </p:spPr>
        <p:txBody>
          <a:bodyPr vert="horz"/>
          <a:lstStyle/>
          <a:p>
            <a:r>
              <a:rPr lang="en-US" sz="4000" dirty="0"/>
              <a:t>Financial Review </a:t>
            </a:r>
          </a:p>
        </p:txBody>
      </p:sp>
      <p:sp>
        <p:nvSpPr>
          <p:cNvPr id="5" name="Subtitle 2">
            <a:extLst>
              <a:ext uri="{FF2B5EF4-FFF2-40B4-BE49-F238E27FC236}">
                <a16:creationId xmlns:a16="http://schemas.microsoft.com/office/drawing/2014/main" id="{4117A5E1-94CD-F44D-97A3-C4C22D388C17}"/>
              </a:ext>
            </a:extLst>
          </p:cNvPr>
          <p:cNvSpPr>
            <a:spLocks noGrp="1"/>
          </p:cNvSpPr>
          <p:nvPr>
            <p:ph type="subTitle" idx="1"/>
          </p:nvPr>
        </p:nvSpPr>
        <p:spPr>
          <a:xfrm>
            <a:off x="390607" y="4845377"/>
            <a:ext cx="11090275" cy="493512"/>
          </a:xfrm>
        </p:spPr>
        <p:txBody>
          <a:bodyPr/>
          <a:lstStyle/>
          <a:p>
            <a:r>
              <a:rPr lang="en-US" dirty="0"/>
              <a:t>For the year ending 31 March 2026</a:t>
            </a:r>
          </a:p>
        </p:txBody>
      </p:sp>
    </p:spTree>
    <p:extLst>
      <p:ext uri="{BB962C8B-B14F-4D97-AF65-F5344CB8AC3E}">
        <p14:creationId xmlns:p14="http://schemas.microsoft.com/office/powerpoint/2010/main" val="1194313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833A5C7D-7753-AA9D-8EB3-B1E7329965EE}"/>
              </a:ext>
            </a:extLst>
          </p:cNvPr>
          <p:cNvGraphicFramePr>
            <a:graphicFrameLocks/>
          </p:cNvGraphicFramePr>
          <p:nvPr>
            <p:custDataLst>
              <p:tags r:id="rId1"/>
            </p:custDataLst>
            <p:extLst>
              <p:ext uri="{D42A27DB-BD31-4B8C-83A1-F6EECF244321}">
                <p14:modId xmlns:p14="http://schemas.microsoft.com/office/powerpoint/2010/main" val="27435772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5" imgH="356" progId="TCLayout.ActiveDocument.1">
                  <p:embed/>
                </p:oleObj>
              </mc:Choice>
              <mc:Fallback>
                <p:oleObj name="think-cell Slide" r:id="rId3" imgW="355" imgH="356" progId="TCLayout.ActiveDocument.1">
                  <p:embed/>
                  <p:pic>
                    <p:nvPicPr>
                      <p:cNvPr id="4" name="think-cell data - do not delete" hidden="1">
                        <a:extLst>
                          <a:ext uri="{FF2B5EF4-FFF2-40B4-BE49-F238E27FC236}">
                            <a16:creationId xmlns:a16="http://schemas.microsoft.com/office/drawing/2014/main" id="{833A5C7D-7753-AA9D-8EB3-B1E7329965E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EB22B0E-C89F-D490-1166-1CC0C6A94FC8}"/>
              </a:ext>
            </a:extLst>
          </p:cNvPr>
          <p:cNvSpPr>
            <a:spLocks noGrp="1"/>
          </p:cNvSpPr>
          <p:nvPr>
            <p:ph type="title"/>
          </p:nvPr>
        </p:nvSpPr>
        <p:spPr>
          <a:xfrm>
            <a:off x="216815" y="257501"/>
            <a:ext cx="7786541" cy="806811"/>
          </a:xfrm>
        </p:spPr>
        <p:txBody>
          <a:bodyPr vert="horz" rIns="91440">
            <a:normAutofit fontScale="90000"/>
          </a:bodyPr>
          <a:lstStyle/>
          <a:p>
            <a:r>
              <a:rPr lang="en-GB" dirty="0"/>
              <a:t>Financial Review</a:t>
            </a:r>
            <a:br>
              <a:rPr lang="en-GB" dirty="0"/>
            </a:br>
            <a:r>
              <a:rPr lang="en-GB" sz="2700" dirty="0"/>
              <a:t>For the year ending 31 March 2026</a:t>
            </a:r>
          </a:p>
        </p:txBody>
      </p:sp>
      <p:sp>
        <p:nvSpPr>
          <p:cNvPr id="3" name="Content Placeholder 2">
            <a:extLst>
              <a:ext uri="{FF2B5EF4-FFF2-40B4-BE49-F238E27FC236}">
                <a16:creationId xmlns:a16="http://schemas.microsoft.com/office/drawing/2014/main" id="{7435A167-A144-4529-1854-B59A5A133FD4}"/>
              </a:ext>
            </a:extLst>
          </p:cNvPr>
          <p:cNvSpPr>
            <a:spLocks noGrp="1"/>
          </p:cNvSpPr>
          <p:nvPr>
            <p:ph idx="1"/>
          </p:nvPr>
        </p:nvSpPr>
        <p:spPr>
          <a:xfrm>
            <a:off x="216815" y="1645304"/>
            <a:ext cx="6909849" cy="4739164"/>
          </a:xfrm>
        </p:spPr>
        <p:txBody>
          <a:bodyPr>
            <a:normAutofit fontScale="25000" lnSpcReduction="20000"/>
          </a:bodyPr>
          <a:lstStyle/>
          <a:p>
            <a:pPr marL="0" indent="0">
              <a:buNone/>
            </a:pPr>
            <a:r>
              <a:rPr lang="en-GB" sz="9600" b="1" dirty="0">
                <a:solidFill>
                  <a:schemeClr val="accent1"/>
                </a:solidFill>
              </a:rPr>
              <a:t>Introduction</a:t>
            </a:r>
          </a:p>
          <a:p>
            <a:pPr marL="0" indent="0">
              <a:lnSpc>
                <a:spcPct val="120000"/>
              </a:lnSpc>
              <a:buNone/>
            </a:pPr>
            <a:r>
              <a:rPr lang="en-GB" sz="4800" dirty="0">
                <a:latin typeface="Arial" panose="020B0604020202020204" pitchFamily="34" charset="0"/>
                <a:cs typeface="Arial" panose="020B0604020202020204" pitchFamily="34" charset="0"/>
              </a:rPr>
              <a:t>The National Housing Federation’s (NHF) financial review is designed to explain in a straightforward way our financial performance for the year.</a:t>
            </a:r>
          </a:p>
          <a:p>
            <a:pPr marL="0" indent="0">
              <a:lnSpc>
                <a:spcPct val="120000"/>
              </a:lnSpc>
              <a:buNone/>
            </a:pPr>
            <a:r>
              <a:rPr lang="en-GB" sz="4800" dirty="0">
                <a:latin typeface="Arial" panose="020B0604020202020204" pitchFamily="34" charset="0"/>
                <a:cs typeface="Arial" panose="020B0604020202020204" pitchFamily="34" charset="0"/>
              </a:rPr>
              <a:t>This review is intended to be read alongside the NHF’s full audited financial statements; both are available on our website at </a:t>
            </a:r>
            <a:r>
              <a:rPr lang="en-GB" sz="4800" b="1" dirty="0">
                <a:solidFill>
                  <a:schemeClr val="tx2"/>
                </a:solidFill>
                <a:latin typeface="Arial" panose="020B0604020202020204" pitchFamily="34" charset="0"/>
                <a:cs typeface="Arial" panose="020B0604020202020204" pitchFamily="34" charset="0"/>
              </a:rPr>
              <a:t>www.housing.org.uk</a:t>
            </a:r>
            <a:r>
              <a:rPr lang="en-GB" sz="4800" dirty="0">
                <a:latin typeface="Arial" panose="020B0604020202020204" pitchFamily="34" charset="0"/>
                <a:cs typeface="Arial" panose="020B0604020202020204" pitchFamily="34" charset="0"/>
              </a:rPr>
              <a:t> under the ‘About Us’ section. Our website also provides a wide range of information on how the NHF provides added value for its members.</a:t>
            </a:r>
          </a:p>
          <a:p>
            <a:pPr marL="0" indent="0">
              <a:lnSpc>
                <a:spcPct val="120000"/>
              </a:lnSpc>
              <a:buNone/>
            </a:pPr>
            <a:r>
              <a:rPr lang="en-GB" sz="4800" dirty="0">
                <a:latin typeface="Arial" panose="020B0604020202020204" pitchFamily="34" charset="0"/>
                <a:cs typeface="Arial" panose="020B0604020202020204" pitchFamily="34" charset="0"/>
              </a:rPr>
              <a:t>The financial statements include a statement from our chair, chief executive and a comprehensive strategic and business review. The latter includes an assessment of the risks and uncertainties faced by the NHF and its members. </a:t>
            </a:r>
          </a:p>
          <a:p>
            <a:pPr marL="0" indent="0">
              <a:lnSpc>
                <a:spcPct val="120000"/>
              </a:lnSpc>
              <a:buNone/>
            </a:pPr>
            <a:r>
              <a:rPr lang="en-GB" sz="4800" dirty="0">
                <a:latin typeface="Arial" panose="020B0604020202020204" pitchFamily="34" charset="0"/>
                <a:cs typeface="Arial" panose="020B0604020202020204" pitchFamily="34" charset="0"/>
              </a:rPr>
              <a:t>We would be happy to answer any questions you might have on this review and welcome your views on whether you found it helpful and how it could be improved further. </a:t>
            </a:r>
          </a:p>
          <a:p>
            <a:pPr marL="0" indent="0">
              <a:lnSpc>
                <a:spcPct val="120000"/>
              </a:lnSpc>
              <a:buNone/>
            </a:pPr>
            <a:endParaRPr lang="en-GB" sz="4800" dirty="0"/>
          </a:p>
          <a:p>
            <a:pPr marL="0" indent="0">
              <a:lnSpc>
                <a:spcPct val="120000"/>
              </a:lnSpc>
              <a:buNone/>
            </a:pPr>
            <a:endParaRPr lang="en-GB" sz="4800" dirty="0"/>
          </a:p>
          <a:p>
            <a:pPr marL="0" indent="0">
              <a:lnSpc>
                <a:spcPct val="120000"/>
              </a:lnSpc>
              <a:spcBef>
                <a:spcPts val="0"/>
              </a:spcBef>
              <a:buNone/>
            </a:pPr>
            <a:r>
              <a:rPr lang="en-GB" sz="4800" b="1" dirty="0"/>
              <a:t>Irfan Umarji</a:t>
            </a:r>
          </a:p>
          <a:p>
            <a:pPr marL="0" indent="0">
              <a:lnSpc>
                <a:spcPct val="120000"/>
              </a:lnSpc>
              <a:spcBef>
                <a:spcPts val="0"/>
              </a:spcBef>
              <a:buNone/>
            </a:pPr>
            <a:r>
              <a:rPr lang="en-GB" sz="4800" b="1" dirty="0"/>
              <a:t>Executive Director of Finance and Business Services</a:t>
            </a:r>
          </a:p>
          <a:p>
            <a:pPr marL="0" indent="0">
              <a:lnSpc>
                <a:spcPct val="120000"/>
              </a:lnSpc>
              <a:spcBef>
                <a:spcPts val="0"/>
              </a:spcBef>
              <a:buNone/>
            </a:pPr>
            <a:r>
              <a:rPr lang="en-GB" sz="4800" b="1" dirty="0"/>
              <a:t>July 2026</a:t>
            </a:r>
          </a:p>
        </p:txBody>
      </p:sp>
      <p:sp>
        <p:nvSpPr>
          <p:cNvPr id="8" name="TextBox 7">
            <a:extLst>
              <a:ext uri="{FF2B5EF4-FFF2-40B4-BE49-F238E27FC236}">
                <a16:creationId xmlns:a16="http://schemas.microsoft.com/office/drawing/2014/main" id="{00298F3F-4E8D-0267-55E5-7E0CCBE12BCD}"/>
              </a:ext>
            </a:extLst>
          </p:cNvPr>
          <p:cNvSpPr txBox="1"/>
          <p:nvPr/>
        </p:nvSpPr>
        <p:spPr>
          <a:xfrm>
            <a:off x="8049075" y="1645304"/>
            <a:ext cx="4779389" cy="1823063"/>
          </a:xfrm>
          <a:prstGeom prst="rect">
            <a:avLst/>
          </a:prstGeom>
          <a:noFill/>
        </p:spPr>
        <p:txBody>
          <a:bodyPr wrap="square">
            <a:spAutoFit/>
          </a:bodyPr>
          <a:lstStyle/>
          <a:p>
            <a:pPr>
              <a:lnSpc>
                <a:spcPct val="70000"/>
              </a:lnSpc>
              <a:spcBef>
                <a:spcPts val="1000"/>
              </a:spcBef>
            </a:pPr>
            <a:r>
              <a:rPr lang="en-GB" sz="2400" b="1" dirty="0">
                <a:solidFill>
                  <a:schemeClr val="accent1"/>
                </a:solidFill>
              </a:rPr>
              <a:t>Contents</a:t>
            </a:r>
            <a:endParaRPr lang="en-GB" sz="1200" dirty="0">
              <a:solidFill>
                <a:srgbClr val="2F2F2D"/>
              </a:solidFill>
            </a:endParaRPr>
          </a:p>
          <a:p>
            <a:pPr>
              <a:lnSpc>
                <a:spcPct val="70000"/>
              </a:lnSpc>
              <a:spcBef>
                <a:spcPts val="1000"/>
              </a:spcBef>
            </a:pPr>
            <a:r>
              <a:rPr lang="en-GB" sz="1200" dirty="0">
                <a:solidFill>
                  <a:srgbClr val="2F2F2D"/>
                </a:solidFill>
              </a:rPr>
              <a:t>Message from our chair		2 </a:t>
            </a:r>
          </a:p>
          <a:p>
            <a:pPr>
              <a:lnSpc>
                <a:spcPct val="70000"/>
              </a:lnSpc>
              <a:spcBef>
                <a:spcPts val="1000"/>
              </a:spcBef>
            </a:pPr>
            <a:r>
              <a:rPr lang="en-GB" sz="1200" dirty="0">
                <a:solidFill>
                  <a:srgbClr val="2F2F2D"/>
                </a:solidFill>
              </a:rPr>
              <a:t>Highlights and reserves		3</a:t>
            </a:r>
          </a:p>
          <a:p>
            <a:pPr>
              <a:lnSpc>
                <a:spcPct val="70000"/>
              </a:lnSpc>
              <a:spcBef>
                <a:spcPts val="1000"/>
              </a:spcBef>
            </a:pPr>
            <a:r>
              <a:rPr lang="en-GB" sz="1200" dirty="0">
                <a:solidFill>
                  <a:srgbClr val="2F2F2D"/>
                </a:solidFill>
              </a:rPr>
              <a:t>Income 			4</a:t>
            </a:r>
          </a:p>
          <a:p>
            <a:pPr>
              <a:lnSpc>
                <a:spcPct val="70000"/>
              </a:lnSpc>
              <a:spcBef>
                <a:spcPts val="1000"/>
              </a:spcBef>
            </a:pPr>
            <a:r>
              <a:rPr lang="en-GB" sz="1200" dirty="0">
                <a:solidFill>
                  <a:srgbClr val="2F2F2D"/>
                </a:solidFill>
              </a:rPr>
              <a:t>Expenditure 			5</a:t>
            </a:r>
          </a:p>
          <a:p>
            <a:pPr>
              <a:lnSpc>
                <a:spcPct val="70000"/>
              </a:lnSpc>
              <a:spcBef>
                <a:spcPts val="1000"/>
              </a:spcBef>
            </a:pPr>
            <a:r>
              <a:rPr lang="en-GB" sz="1200" dirty="0">
                <a:solidFill>
                  <a:srgbClr val="2F2F2D"/>
                </a:solidFill>
              </a:rPr>
              <a:t>Balance sheet 		6</a:t>
            </a:r>
          </a:p>
          <a:p>
            <a:pPr marL="457200" lvl="1" indent="0">
              <a:buNone/>
            </a:pPr>
            <a:r>
              <a:rPr lang="en-GB" sz="1200" dirty="0">
                <a:solidFill>
                  <a:srgbClr val="2F2F2D"/>
                </a:solidFill>
              </a:rPr>
              <a:t> </a:t>
            </a:r>
          </a:p>
        </p:txBody>
      </p:sp>
      <p:sp>
        <p:nvSpPr>
          <p:cNvPr id="16" name="Rectangle 15">
            <a:extLst>
              <a:ext uri="{FF2B5EF4-FFF2-40B4-BE49-F238E27FC236}">
                <a16:creationId xmlns:a16="http://schemas.microsoft.com/office/drawing/2014/main" id="{B4D29223-4CFB-CE33-0E9F-376A2AF4A622}"/>
              </a:ext>
            </a:extLst>
          </p:cNvPr>
          <p:cNvSpPr/>
          <p:nvPr/>
        </p:nvSpPr>
        <p:spPr>
          <a:xfrm>
            <a:off x="7569724" y="1645304"/>
            <a:ext cx="45719" cy="3579665"/>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04351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E7A8E95F-4703-8798-1793-8D1AA27EF71C}"/>
              </a:ext>
            </a:extLst>
          </p:cNvPr>
          <p:cNvGraphicFramePr>
            <a:graphicFrameLocks/>
          </p:cNvGraphicFramePr>
          <p:nvPr>
            <p:custDataLst>
              <p:tags r:id="rId1"/>
            </p:custDataLst>
            <p:extLst>
              <p:ext uri="{D42A27DB-BD31-4B8C-83A1-F6EECF244321}">
                <p14:modId xmlns:p14="http://schemas.microsoft.com/office/powerpoint/2010/main" val="26673926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5" imgH="356" progId="TCLayout.ActiveDocument.1">
                  <p:embed/>
                </p:oleObj>
              </mc:Choice>
              <mc:Fallback>
                <p:oleObj name="think-cell Slide" r:id="rId3" imgW="355" imgH="356" progId="TCLayout.ActiveDocument.1">
                  <p:embed/>
                  <p:pic>
                    <p:nvPicPr>
                      <p:cNvPr id="5" name="think-cell data - do not delete" hidden="1">
                        <a:extLst>
                          <a:ext uri="{FF2B5EF4-FFF2-40B4-BE49-F238E27FC236}">
                            <a16:creationId xmlns:a16="http://schemas.microsoft.com/office/drawing/2014/main" id="{E7A8E95F-4703-8798-1793-8D1AA27EF71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1">
            <a:extLst>
              <a:ext uri="{FF2B5EF4-FFF2-40B4-BE49-F238E27FC236}">
                <a16:creationId xmlns:a16="http://schemas.microsoft.com/office/drawing/2014/main" id="{36BE9074-5C7D-E751-30E9-FE3EC2427527}"/>
              </a:ext>
            </a:extLst>
          </p:cNvPr>
          <p:cNvSpPr txBox="1">
            <a:spLocks/>
          </p:cNvSpPr>
          <p:nvPr/>
        </p:nvSpPr>
        <p:spPr>
          <a:xfrm>
            <a:off x="298956" y="280187"/>
            <a:ext cx="6813043" cy="570707"/>
          </a:xfrm>
          <a:prstGeom prst="rect">
            <a:avLst/>
          </a:prstGeom>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3600" b="1" i="0" kern="1200" baseline="0">
                <a:solidFill>
                  <a:srgbClr val="0060AF"/>
                </a:solidFill>
                <a:latin typeface="Georgia" panose="02040502050405020303" pitchFamily="18" charset="0"/>
                <a:ea typeface="+mj-ea"/>
                <a:cs typeface="+mj-cs"/>
              </a:defRPr>
            </a:lvl1pPr>
          </a:lstStyle>
          <a:p>
            <a:r>
              <a:rPr lang="en-GB" dirty="0"/>
              <a:t>Message from our chair</a:t>
            </a:r>
          </a:p>
        </p:txBody>
      </p:sp>
      <p:sp>
        <p:nvSpPr>
          <p:cNvPr id="9" name="TextBox 8">
            <a:extLst>
              <a:ext uri="{FF2B5EF4-FFF2-40B4-BE49-F238E27FC236}">
                <a16:creationId xmlns:a16="http://schemas.microsoft.com/office/drawing/2014/main" id="{60C17B11-0566-97A4-E80E-94416FD86031}"/>
              </a:ext>
            </a:extLst>
          </p:cNvPr>
          <p:cNvSpPr txBox="1"/>
          <p:nvPr/>
        </p:nvSpPr>
        <p:spPr>
          <a:xfrm>
            <a:off x="298957" y="850894"/>
            <a:ext cx="11700003" cy="4925842"/>
          </a:xfrm>
          <a:custGeom>
            <a:avLst/>
            <a:gdLst>
              <a:gd name="csX0" fmla="*/ 0 w 11679683"/>
              <a:gd name="csY0" fmla="*/ 0 h 5830082"/>
              <a:gd name="csX1" fmla="*/ 11679683 w 11679683"/>
              <a:gd name="csY1" fmla="*/ 0 h 5830082"/>
              <a:gd name="csX2" fmla="*/ 11679683 w 11679683"/>
              <a:gd name="csY2" fmla="*/ 5830082 h 5830082"/>
              <a:gd name="csX3" fmla="*/ 0 w 11679683"/>
              <a:gd name="csY3" fmla="*/ 5830082 h 5830082"/>
              <a:gd name="csX4" fmla="*/ 0 w 11679683"/>
              <a:gd name="csY4" fmla="*/ 0 h 5830082"/>
              <a:gd name="csX0" fmla="*/ 0 w 11679683"/>
              <a:gd name="csY0" fmla="*/ 0 h 5830082"/>
              <a:gd name="csX1" fmla="*/ 11679683 w 11679683"/>
              <a:gd name="csY1" fmla="*/ 0 h 5830082"/>
              <a:gd name="csX2" fmla="*/ 11679683 w 11679683"/>
              <a:gd name="csY2" fmla="*/ 5830082 h 5830082"/>
              <a:gd name="csX3" fmla="*/ 0 w 11679683"/>
              <a:gd name="csY3" fmla="*/ 5515122 h 5830082"/>
              <a:gd name="csX4" fmla="*/ 0 w 11679683"/>
              <a:gd name="csY4" fmla="*/ 0 h 5830082"/>
              <a:gd name="csX0" fmla="*/ 0 w 11740643"/>
              <a:gd name="csY0" fmla="*/ 0 h 5515122"/>
              <a:gd name="csX1" fmla="*/ 11679683 w 11740643"/>
              <a:gd name="csY1" fmla="*/ 0 h 5515122"/>
              <a:gd name="csX2" fmla="*/ 11740643 w 11740643"/>
              <a:gd name="csY2" fmla="*/ 4834402 h 5515122"/>
              <a:gd name="csX3" fmla="*/ 0 w 11740643"/>
              <a:gd name="csY3" fmla="*/ 5515122 h 5515122"/>
              <a:gd name="csX4" fmla="*/ 0 w 11740643"/>
              <a:gd name="csY4" fmla="*/ 0 h 5515122"/>
              <a:gd name="csX0" fmla="*/ 0 w 11740643"/>
              <a:gd name="csY0" fmla="*/ 0 h 4834402"/>
              <a:gd name="csX1" fmla="*/ 11679683 w 11740643"/>
              <a:gd name="csY1" fmla="*/ 0 h 4834402"/>
              <a:gd name="csX2" fmla="*/ 11740643 w 11740643"/>
              <a:gd name="csY2" fmla="*/ 4834402 h 4834402"/>
              <a:gd name="csX3" fmla="*/ 10160 w 11740643"/>
              <a:gd name="csY3" fmla="*/ 4773442 h 4834402"/>
              <a:gd name="csX4" fmla="*/ 0 w 11740643"/>
              <a:gd name="csY4" fmla="*/ 0 h 4834402"/>
              <a:gd name="csX0" fmla="*/ 0 w 11740643"/>
              <a:gd name="csY0" fmla="*/ 0 h 4925842"/>
              <a:gd name="csX1" fmla="*/ 11679683 w 11740643"/>
              <a:gd name="csY1" fmla="*/ 0 h 4925842"/>
              <a:gd name="csX2" fmla="*/ 11740643 w 11740643"/>
              <a:gd name="csY2" fmla="*/ 4834402 h 4925842"/>
              <a:gd name="csX3" fmla="*/ 20320 w 11740643"/>
              <a:gd name="csY3" fmla="*/ 4925842 h 4925842"/>
              <a:gd name="csX4" fmla="*/ 0 w 11740643"/>
              <a:gd name="csY4" fmla="*/ 0 h 4925842"/>
              <a:gd name="csX0" fmla="*/ 0 w 11700003"/>
              <a:gd name="csY0" fmla="*/ 0 h 4925842"/>
              <a:gd name="csX1" fmla="*/ 11679683 w 11700003"/>
              <a:gd name="csY1" fmla="*/ 0 h 4925842"/>
              <a:gd name="csX2" fmla="*/ 11700003 w 11700003"/>
              <a:gd name="csY2" fmla="*/ 4844562 h 4925842"/>
              <a:gd name="csX3" fmla="*/ 20320 w 11700003"/>
              <a:gd name="csY3" fmla="*/ 4925842 h 4925842"/>
              <a:gd name="csX4" fmla="*/ 0 w 11700003"/>
              <a:gd name="csY4" fmla="*/ 0 h 4925842"/>
            </a:gdLst>
            <a:ahLst/>
            <a:cxnLst>
              <a:cxn ang="0">
                <a:pos x="csX0" y="csY0"/>
              </a:cxn>
              <a:cxn ang="0">
                <a:pos x="csX1" y="csY1"/>
              </a:cxn>
              <a:cxn ang="0">
                <a:pos x="csX2" y="csY2"/>
              </a:cxn>
              <a:cxn ang="0">
                <a:pos x="csX3" y="csY3"/>
              </a:cxn>
              <a:cxn ang="0">
                <a:pos x="csX4" y="csY4"/>
              </a:cxn>
            </a:cxnLst>
            <a:rect l="l" t="t" r="r" b="b"/>
            <a:pathLst>
              <a:path w="11700003" h="4925842">
                <a:moveTo>
                  <a:pt x="0" y="0"/>
                </a:moveTo>
                <a:lnTo>
                  <a:pt x="11679683" y="0"/>
                </a:lnTo>
                <a:cubicBezTo>
                  <a:pt x="11686456" y="1614854"/>
                  <a:pt x="11693230" y="3229708"/>
                  <a:pt x="11700003" y="4844562"/>
                </a:cubicBezTo>
                <a:lnTo>
                  <a:pt x="20320" y="4925842"/>
                </a:lnTo>
                <a:cubicBezTo>
                  <a:pt x="16933" y="3334695"/>
                  <a:pt x="3387" y="1591147"/>
                  <a:pt x="0" y="0"/>
                </a:cubicBezTo>
                <a:close/>
              </a:path>
            </a:pathLst>
          </a:custGeom>
          <a:noFill/>
        </p:spPr>
        <p:txBody>
          <a:bodyPr wrap="square" numCol="2" spcCol="108000" rtlCol="0">
            <a:spAutoFit/>
          </a:bodyPr>
          <a:lstStyle/>
          <a:p>
            <a:r>
              <a:rPr lang="en-GB" sz="1200" dirty="0">
                <a:latin typeface="Arial" panose="020B0604020202020204" pitchFamily="34" charset="0"/>
                <a:cs typeface="Arial" panose="020B0604020202020204" pitchFamily="34" charset="0"/>
              </a:rPr>
              <a:t>The past financial year has been marked by both significant accomplishments and considerable challenges for our organisation. Embarking on the first year of our ambitious five-year strategy, we achieved a landmark Social and Affordable Homes Programme settlement, all while navigating a turbulent global economy and sluggish growth across the UK. We have maintained a strong financial footing, despite further reductions in the value of our capital holdings. </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Our conference programme has gone from strength-to-strength, we have achieved excellent member retention and welcomed new members to our community. Over the past year, our conferences have attracted more than 6,500 delegates, while a further 6,700 members have participated in our webinar programme, which has addressed topics such as rural housing, social cohesion and rent convergence.</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We have made tangible progress against our business objectives, delivering genuine value for our members. Notably, we relaunched our business development team as NHF Partnerships, with a renewed focus on collaborating with handpicked partners to help you save both time and money. Our members have benefitted from a diverse range of tools and resources, including the report ‘How housing associations are adapting to AI’ and the devolution toolkit. I am pleased to see that members are making increasing use of our EDI tools and resources, all of which exemplify the invaluable support our organisation offers.</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Our Research and Analysis team has played a vital role in supporting our wider influencing work, consistently delivering important insights to our members. This includes the creation of regional factsheets to aid devolution activity, our Home Truths data tool and the Local Economic Impact Calculator.</a:t>
            </a:r>
          </a:p>
          <a:p>
            <a:r>
              <a:rPr lang="en-GB" sz="1200" dirty="0">
                <a:latin typeface="Arial" panose="020B0604020202020204" pitchFamily="34" charset="0"/>
                <a:cs typeface="Arial" panose="020B0604020202020204" pitchFamily="34" charset="0"/>
              </a:rPr>
              <a:t>I am delighted to report that member satisfaction has reached new heights. We had an increase in satisfaction for the third year in a row, standing at 95% overall, up 10% since 2021. </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One of the great privileges of being NHF Chair is the opportunity to visit housing associations up and down the country. I never fail to be impressed by your social purpose and the positive impact you have on people’s lives. Whether it is work with those furthest from society as I saw on my recent visit to Home Group, meeting the complex challenges of rural housing, as Broadacres is doing, providing safe and empowering environments for survivors of domestic abuse, like those at CHADD, or driving forward ambitious development schemes, like those at Hyde, you are doing work which makes a difference. Always values driven, you are helping to create a society of which we can all be proud.</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In what has been a demanding economic climate, we have much to celebrate. However, we must not lose sight of the fact that many of our members’ residents continue to struggle with the ongoing cost of living crisis, waiting lists for new social homes remain far too long and numerous supported housing schemes are struggling to stay open. We should take pride in our collective achievements this year, whilst acknowledging there is still much work ahead.</a:t>
            </a:r>
          </a:p>
          <a:p>
            <a:endParaRPr lang="en-GB" sz="1200" dirty="0">
              <a:latin typeface="Arial" panose="020B0604020202020204" pitchFamily="34" charset="0"/>
              <a:ea typeface="Calibri" panose="020F0502020204030204" pitchFamily="34" charset="0"/>
              <a:cs typeface="Arial" panose="020B0604020202020204" pitchFamily="34" charset="0"/>
            </a:endParaRPr>
          </a:p>
          <a:p>
            <a:endParaRPr lang="en-GB" sz="1200" dirty="0">
              <a:latin typeface="Arial" panose="020B0604020202020204" pitchFamily="34" charset="0"/>
              <a:ea typeface="Calibri" panose="020F0502020204030204" pitchFamily="34" charset="0"/>
              <a:cs typeface="Arial" panose="020B0604020202020204" pitchFamily="34" charset="0"/>
            </a:endParaRPr>
          </a:p>
          <a:p>
            <a:r>
              <a:rPr lang="en-GB" sz="1200" b="1" dirty="0">
                <a:latin typeface="Arial" panose="020B0604020202020204" pitchFamily="34" charset="0"/>
                <a:ea typeface="Calibri" panose="020F0502020204030204" pitchFamily="34" charset="0"/>
                <a:cs typeface="Arial" panose="020B0604020202020204" pitchFamily="34" charset="0"/>
              </a:rPr>
              <a:t>Maggie Galliers CBE</a:t>
            </a:r>
          </a:p>
          <a:p>
            <a:r>
              <a:rPr lang="en-GB" sz="1200" b="1" dirty="0">
                <a:latin typeface="Arial" panose="020B0604020202020204" pitchFamily="34" charset="0"/>
                <a:ea typeface="Calibri" panose="020F0502020204030204" pitchFamily="34" charset="0"/>
                <a:cs typeface="Arial" panose="020B0604020202020204" pitchFamily="34" charset="0"/>
              </a:rPr>
              <a:t>Chair, NHF Board</a:t>
            </a:r>
            <a:r>
              <a:rPr lang="en-GB" sz="1200" dirty="0">
                <a:latin typeface="Arial" panose="020B0604020202020204" pitchFamily="34" charset="0"/>
                <a:ea typeface="Calibri" panose="020F0502020204030204" pitchFamily="34" charset="0"/>
                <a:cs typeface="Arial" panose="020B0604020202020204" pitchFamily="34" charset="0"/>
              </a:rPr>
              <a:t>		</a:t>
            </a:r>
            <a:endParaRPr lang="en-GB" sz="1800" dirty="0">
              <a:effectLst/>
              <a:latin typeface="Cochocib Script Latin Pro" panose="020F0502020204030204"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0257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A7C11F3-BB67-BB5F-269E-5FC78329F344}"/>
              </a:ext>
            </a:extLst>
          </p:cNvPr>
          <p:cNvGraphicFramePr>
            <a:graphicFrameLocks/>
          </p:cNvGraphicFramePr>
          <p:nvPr>
            <p:custDataLst>
              <p:tags r:id="rId1"/>
            </p:custDataLst>
            <p:extLst>
              <p:ext uri="{D42A27DB-BD31-4B8C-83A1-F6EECF244321}">
                <p14:modId xmlns:p14="http://schemas.microsoft.com/office/powerpoint/2010/main" val="12083537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1" imgW="355" imgH="356" progId="TCLayout.ActiveDocument.1">
                  <p:embed/>
                </p:oleObj>
              </mc:Choice>
              <mc:Fallback>
                <p:oleObj name="think-cell Slide" r:id="rId51" imgW="355" imgH="356" progId="TCLayout.ActiveDocument.1">
                  <p:embed/>
                  <p:pic>
                    <p:nvPicPr>
                      <p:cNvPr id="5" name="think-cell data - do not delete" hidden="1">
                        <a:extLst>
                          <a:ext uri="{FF2B5EF4-FFF2-40B4-BE49-F238E27FC236}">
                            <a16:creationId xmlns:a16="http://schemas.microsoft.com/office/drawing/2014/main" id="{2A7C11F3-BB67-BB5F-269E-5FC78329F344}"/>
                          </a:ext>
                        </a:extLst>
                      </p:cNvPr>
                      <p:cNvPicPr/>
                      <p:nvPr/>
                    </p:nvPicPr>
                    <p:blipFill>
                      <a:blip r:embed="rId52"/>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D1ACAC1-CAC3-3D28-908F-F5C0558D80B6}"/>
              </a:ext>
            </a:extLst>
          </p:cNvPr>
          <p:cNvSpPr>
            <a:spLocks noGrp="1"/>
          </p:cNvSpPr>
          <p:nvPr>
            <p:ph type="title"/>
          </p:nvPr>
        </p:nvSpPr>
        <p:spPr>
          <a:xfrm>
            <a:off x="231774" y="231258"/>
            <a:ext cx="5678797" cy="1141413"/>
          </a:xfrm>
        </p:spPr>
        <p:txBody>
          <a:bodyPr vert="horz" rIns="91440">
            <a:normAutofit/>
          </a:bodyPr>
          <a:lstStyle/>
          <a:p>
            <a:r>
              <a:rPr lang="en-GB" sz="2800" dirty="0"/>
              <a:t>Key performance indicators</a:t>
            </a:r>
          </a:p>
        </p:txBody>
      </p:sp>
      <p:sp>
        <p:nvSpPr>
          <p:cNvPr id="3" name="Content Placeholder 2">
            <a:extLst>
              <a:ext uri="{FF2B5EF4-FFF2-40B4-BE49-F238E27FC236}">
                <a16:creationId xmlns:a16="http://schemas.microsoft.com/office/drawing/2014/main" id="{A3664DF0-54AC-361E-22E6-F96D740BB4C6}"/>
              </a:ext>
            </a:extLst>
          </p:cNvPr>
          <p:cNvSpPr>
            <a:spLocks noGrp="1"/>
          </p:cNvSpPr>
          <p:nvPr>
            <p:ph idx="1"/>
          </p:nvPr>
        </p:nvSpPr>
        <p:spPr>
          <a:xfrm>
            <a:off x="6096000" y="495418"/>
            <a:ext cx="5974080" cy="5722502"/>
          </a:xfrm>
        </p:spPr>
        <p:txBody>
          <a:bodyPr>
            <a:normAutofit/>
          </a:bodyPr>
          <a:lstStyle/>
          <a:p>
            <a:pPr marL="90170">
              <a:buNone/>
            </a:pPr>
            <a:r>
              <a:rPr lang="en-GB" sz="1600" dirty="0">
                <a:effectLst/>
                <a:latin typeface="Arial" panose="020B0604020202020204" pitchFamily="34" charset="0"/>
                <a:ea typeface="Calibri" panose="020F0502020204030204" pitchFamily="34" charset="0"/>
                <a:cs typeface="Times New Roman" panose="02020603050405020304" pitchFamily="18" charset="0"/>
              </a:rPr>
              <a:t>	</a:t>
            </a:r>
          </a:p>
          <a:p>
            <a:pPr marL="90170">
              <a:buNone/>
            </a:pPr>
            <a:r>
              <a:rPr lang="en-GB" sz="1500" dirty="0">
                <a:latin typeface="Arial" panose="020B0604020202020204" pitchFamily="34" charset="0"/>
                <a:ea typeface="Calibri" panose="020F0502020204030204" pitchFamily="34" charset="0"/>
                <a:cs typeface="Times New Roman" panose="02020603050405020304" pitchFamily="18" charset="0"/>
              </a:rPr>
              <a:t>	</a:t>
            </a:r>
            <a:r>
              <a:rPr lang="en-GB" sz="1200" dirty="0">
                <a:latin typeface="Arial" panose="020B0604020202020204" pitchFamily="34" charset="0"/>
                <a:cs typeface="Arial" panose="020B0604020202020204" pitchFamily="34" charset="0"/>
              </a:rPr>
              <a:t>In line with our financial objectives and reserves policy, the NHF sets affiliation fees with the aim that members pay each year for the level of services they receive and budgets for an underlying break-even position. We aim to operate efficiently to, in practice, make an underlying surplus (profit after tax). </a:t>
            </a:r>
          </a:p>
          <a:p>
            <a:pPr marL="90170">
              <a:buNone/>
            </a:pPr>
            <a:r>
              <a:rPr lang="en-GB" sz="1200" dirty="0">
                <a:latin typeface="Arial" panose="020B0604020202020204" pitchFamily="34" charset="0"/>
                <a:cs typeface="Arial" panose="020B0604020202020204" pitchFamily="34" charset="0"/>
              </a:rPr>
              <a:t>	To achieve this, income budgets are set prudently as, although the uncertainty in being able to hold events following the pandemic has eased, there are still numerous uncertainties to navigate, including continued cost pressures and increasing demands on our members. Costs are contained within this reduced income envelope to ensure that a deficit will not arise. </a:t>
            </a:r>
          </a:p>
          <a:p>
            <a:pPr marL="90170">
              <a:buNone/>
            </a:pPr>
            <a:r>
              <a:rPr lang="en-GB" sz="1200" dirty="0">
                <a:latin typeface="Arial" panose="020B0604020202020204" pitchFamily="34" charset="0"/>
                <a:cs typeface="Arial" panose="020B0604020202020204" pitchFamily="34" charset="0"/>
              </a:rPr>
              <a:t>	For the year ending 31 March 2026, turnover increased by 1.91%. Conference income increased, despite the challenges in the current economic climate. All floors at Lion Court remained 100% occupied, until March 2026 when one tenant vacated. We saw a further devaluation of the property, given the post-pandemic office market. </a:t>
            </a:r>
          </a:p>
          <a:p>
            <a:pPr marL="90170">
              <a:buNone/>
            </a:pPr>
            <a:r>
              <a:rPr lang="en-GB" sz="1200" dirty="0">
                <a:latin typeface="Arial" panose="020B0604020202020204" pitchFamily="34" charset="0"/>
                <a:cs typeface="Arial" panose="020B0604020202020204" pitchFamily="34" charset="0"/>
              </a:rPr>
              <a:t>	The price of membership is set in the preceding September. For the upcoming year (2026/27) fees have increased by the rate of CPI in September of 3.8%.</a:t>
            </a:r>
          </a:p>
          <a:p>
            <a:pPr marL="90170">
              <a:buNone/>
            </a:pPr>
            <a:r>
              <a:rPr lang="en-GB" sz="1200" dirty="0">
                <a:latin typeface="Arial" panose="020B0604020202020204" pitchFamily="34" charset="0"/>
                <a:cs typeface="Arial" panose="020B0604020202020204" pitchFamily="34" charset="0"/>
              </a:rPr>
              <a:t>	The valuation of the pension deficit this year showed a gain of £0.3m (2025 loss of £0.5m) On a day-to-day basis, this has little impact on our finances as the debt will not be realised in the short-term. </a:t>
            </a:r>
          </a:p>
          <a:p>
            <a:pPr marL="90170">
              <a:buNone/>
            </a:pPr>
            <a:r>
              <a:rPr lang="en-GB" sz="1200" dirty="0">
                <a:latin typeface="Arial" panose="020B0604020202020204" pitchFamily="34" charset="0"/>
                <a:cs typeface="Arial" panose="020B0604020202020204" pitchFamily="34" charset="0"/>
              </a:rPr>
              <a:t>	The only direct consequence is the agreed pension deficit payments of £1.6m, which are accounted for within normal trading of the business and reflected in the underlying results. These payments are met from our commercial income streams rather than members’ fees.</a:t>
            </a:r>
          </a:p>
          <a:p>
            <a:pPr marL="90170">
              <a:buNone/>
            </a:pPr>
            <a:r>
              <a:rPr lang="en-GB" sz="1200" dirty="0">
                <a:latin typeface="Arial" panose="020B0604020202020204" pitchFamily="34" charset="0"/>
                <a:cs typeface="Arial" panose="020B0604020202020204" pitchFamily="34" charset="0"/>
              </a:rPr>
              <a:t>	</a:t>
            </a:r>
          </a:p>
        </p:txBody>
      </p:sp>
      <p:graphicFrame>
        <p:nvGraphicFramePr>
          <p:cNvPr id="13" name="Table 12">
            <a:extLst>
              <a:ext uri="{FF2B5EF4-FFF2-40B4-BE49-F238E27FC236}">
                <a16:creationId xmlns:a16="http://schemas.microsoft.com/office/drawing/2014/main" id="{0D7F1F65-688B-A015-E370-263717183E9C}"/>
              </a:ext>
            </a:extLst>
          </p:cNvPr>
          <p:cNvGraphicFramePr>
            <a:graphicFrameLocks noGrp="1"/>
          </p:cNvGraphicFramePr>
          <p:nvPr>
            <p:extLst>
              <p:ext uri="{D42A27DB-BD31-4B8C-83A1-F6EECF244321}">
                <p14:modId xmlns:p14="http://schemas.microsoft.com/office/powerpoint/2010/main" val="105881362"/>
              </p:ext>
            </p:extLst>
          </p:nvPr>
        </p:nvGraphicFramePr>
        <p:xfrm>
          <a:off x="712537" y="7890909"/>
          <a:ext cx="4662828" cy="3922689"/>
        </p:xfrm>
        <a:graphic>
          <a:graphicData uri="http://schemas.openxmlformats.org/drawingml/2006/table">
            <a:tbl>
              <a:tblPr/>
              <a:tblGrid>
                <a:gridCol w="1814846">
                  <a:extLst>
                    <a:ext uri="{9D8B030D-6E8A-4147-A177-3AD203B41FA5}">
                      <a16:colId xmlns:a16="http://schemas.microsoft.com/office/drawing/2014/main" val="3395004040"/>
                    </a:ext>
                  </a:extLst>
                </a:gridCol>
                <a:gridCol w="738502">
                  <a:extLst>
                    <a:ext uri="{9D8B030D-6E8A-4147-A177-3AD203B41FA5}">
                      <a16:colId xmlns:a16="http://schemas.microsoft.com/office/drawing/2014/main" val="823828805"/>
                    </a:ext>
                  </a:extLst>
                </a:gridCol>
                <a:gridCol w="544195">
                  <a:extLst>
                    <a:ext uri="{9D8B030D-6E8A-4147-A177-3AD203B41FA5}">
                      <a16:colId xmlns:a16="http://schemas.microsoft.com/office/drawing/2014/main" val="3921784397"/>
                    </a:ext>
                  </a:extLst>
                </a:gridCol>
                <a:gridCol w="479324">
                  <a:extLst>
                    <a:ext uri="{9D8B030D-6E8A-4147-A177-3AD203B41FA5}">
                      <a16:colId xmlns:a16="http://schemas.microsoft.com/office/drawing/2014/main" val="1071935400"/>
                    </a:ext>
                  </a:extLst>
                </a:gridCol>
                <a:gridCol w="553422">
                  <a:extLst>
                    <a:ext uri="{9D8B030D-6E8A-4147-A177-3AD203B41FA5}">
                      <a16:colId xmlns:a16="http://schemas.microsoft.com/office/drawing/2014/main" val="443155428"/>
                    </a:ext>
                  </a:extLst>
                </a:gridCol>
                <a:gridCol w="532539">
                  <a:extLst>
                    <a:ext uri="{9D8B030D-6E8A-4147-A177-3AD203B41FA5}">
                      <a16:colId xmlns:a16="http://schemas.microsoft.com/office/drawing/2014/main" val="443831090"/>
                    </a:ext>
                  </a:extLst>
                </a:gridCol>
              </a:tblGrid>
              <a:tr h="388318">
                <a:tc>
                  <a:txBody>
                    <a:bodyPr/>
                    <a:lstStyle/>
                    <a:p>
                      <a:pPr algn="just" fontAlgn="ctr"/>
                      <a:endParaRPr lang="en-GB" sz="1400" b="0" i="0" u="none" strike="noStrike" dirty="0">
                        <a:solidFill>
                          <a:srgbClr val="000000"/>
                        </a:solidFill>
                        <a:effectLst/>
                        <a:latin typeface="Arial" panose="020B0604020202020204" pitchFamily="34" charset="0"/>
                      </a:endParaRPr>
                    </a:p>
                  </a:txBody>
                  <a:tcPr marL="5443" marR="5443" marT="5443" marB="0" anchor="ctr">
                    <a:lnL>
                      <a:noFill/>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ctr"/>
                      <a:r>
                        <a:rPr lang="en-GB" sz="1200" b="1" i="0" u="none" strike="noStrike" dirty="0">
                          <a:solidFill>
                            <a:srgbClr val="000000"/>
                          </a:solidFill>
                          <a:effectLst/>
                          <a:latin typeface="Arial" panose="020B0604020202020204" pitchFamily="34" charset="0"/>
                        </a:rPr>
                        <a:t>24/25</a:t>
                      </a: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lgn="ctr" fontAlgn="ctr"/>
                      <a:r>
                        <a:rPr lang="en-GB" sz="1200" b="1" i="0" u="none" strike="noStrike" dirty="0">
                          <a:solidFill>
                            <a:srgbClr val="000000"/>
                          </a:solidFill>
                          <a:effectLst/>
                          <a:latin typeface="Arial" panose="020B0604020202020204" pitchFamily="34" charset="0"/>
                        </a:rPr>
                        <a:t>23/24</a:t>
                      </a:r>
                    </a:p>
                  </a:txBody>
                  <a:tcPr marL="5443" marR="5443" marT="5443" marB="0" anchor="ctr">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fontAlgn="ctr"/>
                      <a:r>
                        <a:rPr lang="en-GB" sz="1200" b="1" i="0" u="none" strike="noStrike" dirty="0">
                          <a:solidFill>
                            <a:srgbClr val="000000"/>
                          </a:solidFill>
                          <a:effectLst/>
                          <a:latin typeface="Arial" panose="020B0604020202020204" pitchFamily="34" charset="0"/>
                        </a:rPr>
                        <a:t>22/23</a:t>
                      </a:r>
                    </a:p>
                  </a:txBody>
                  <a:tcPr marL="5443" marR="5443" marT="5443" marB="0" anchor="ctr">
                    <a:lnL>
                      <a:noFill/>
                    </a:lnL>
                    <a:lnR>
                      <a:noFill/>
                    </a:lnR>
                    <a:lnT>
                      <a:noFill/>
                    </a:lnT>
                    <a:lnB>
                      <a:noFill/>
                    </a:lnB>
                    <a:noFill/>
                  </a:tcPr>
                </a:tc>
                <a:tc>
                  <a:txBody>
                    <a:bodyPr/>
                    <a:lstStyle/>
                    <a:p>
                      <a:pPr algn="ctr" fontAlgn="ctr"/>
                      <a:r>
                        <a:rPr lang="en-GB" sz="1200" b="1" i="0" u="none" strike="noStrike" dirty="0">
                          <a:solidFill>
                            <a:srgbClr val="000000"/>
                          </a:solidFill>
                          <a:effectLst/>
                          <a:latin typeface="Arial" panose="020B0604020202020204" pitchFamily="34" charset="0"/>
                        </a:rPr>
                        <a:t>21/22</a:t>
                      </a:r>
                    </a:p>
                  </a:txBody>
                  <a:tcPr marL="5443" marR="5443" marT="5443" marB="0" anchor="ctr">
                    <a:lnL>
                      <a:noFill/>
                    </a:lnL>
                    <a:lnR>
                      <a:noFill/>
                    </a:lnR>
                    <a:lnT>
                      <a:noFill/>
                    </a:lnT>
                    <a:lnB>
                      <a:noFill/>
                    </a:lnB>
                    <a:noFill/>
                  </a:tcPr>
                </a:tc>
                <a:tc>
                  <a:txBody>
                    <a:bodyPr/>
                    <a:lstStyle/>
                    <a:p>
                      <a:pPr algn="ctr" fontAlgn="ctr"/>
                      <a:r>
                        <a:rPr lang="en-GB" sz="1200" b="1" i="0" u="none" strike="noStrike" dirty="0">
                          <a:solidFill>
                            <a:srgbClr val="000000"/>
                          </a:solidFill>
                          <a:effectLst/>
                          <a:latin typeface="Arial" panose="020B0604020202020204" pitchFamily="34" charset="0"/>
                        </a:rPr>
                        <a:t>20/21</a:t>
                      </a:r>
                    </a:p>
                  </a:txBody>
                  <a:tcPr marL="5443" marR="5443" marT="5443" marB="0" anchor="ctr">
                    <a:lnL>
                      <a:noFill/>
                    </a:lnL>
                    <a:lnR>
                      <a:noFill/>
                    </a:lnR>
                    <a:lnT>
                      <a:noFill/>
                    </a:lnT>
                    <a:lnB>
                      <a:noFill/>
                    </a:lnB>
                    <a:noFill/>
                  </a:tcPr>
                </a:tc>
                <a:extLst>
                  <a:ext uri="{0D108BD9-81ED-4DB2-BD59-A6C34878D82A}">
                    <a16:rowId xmlns:a16="http://schemas.microsoft.com/office/drawing/2014/main" val="1680176845"/>
                  </a:ext>
                </a:extLst>
              </a:tr>
              <a:tr h="459825">
                <a:tc>
                  <a:txBody>
                    <a:bodyPr/>
                    <a:lstStyle/>
                    <a:p>
                      <a:pPr algn="just" fontAlgn="ctr"/>
                      <a:r>
                        <a:rPr lang="en-GB" sz="1400" b="0" i="0" u="none" strike="noStrike" dirty="0">
                          <a:solidFill>
                            <a:srgbClr val="000000"/>
                          </a:solidFill>
                          <a:effectLst/>
                          <a:latin typeface="Arial" panose="020B0604020202020204" pitchFamily="34" charset="0"/>
                        </a:rPr>
                        <a:t>Turnover</a:t>
                      </a:r>
                    </a:p>
                  </a:txBody>
                  <a:tcPr marL="5443" marR="5443" marT="5443" marB="0" anchor="ctr">
                    <a:lnL>
                      <a:noFill/>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ctr"/>
                      <a:r>
                        <a:rPr lang="en-GB" sz="1200" b="1" i="0" u="none" strike="noStrike" dirty="0">
                          <a:solidFill>
                            <a:srgbClr val="000000"/>
                          </a:solidFill>
                          <a:effectLst/>
                          <a:latin typeface="Arial" panose="020B0604020202020204" pitchFamily="34" charset="0"/>
                        </a:rPr>
                        <a:t>13,835</a:t>
                      </a: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ctr"/>
                      <a:r>
                        <a:rPr lang="en-GB" sz="1200" b="0" i="0" u="none" strike="noStrike" dirty="0">
                          <a:solidFill>
                            <a:srgbClr val="000000"/>
                          </a:solidFill>
                          <a:effectLst/>
                          <a:latin typeface="Arial" panose="020B0604020202020204" pitchFamily="34" charset="0"/>
                        </a:rPr>
                        <a:t>13,066</a:t>
                      </a:r>
                    </a:p>
                  </a:txBody>
                  <a:tcPr marL="5443" marR="5443" marT="5443" marB="0" anchor="ctr">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fontAlgn="ctr"/>
                      <a:r>
                        <a:rPr lang="en-GB" sz="1200" b="0" i="0" u="none" strike="noStrike">
                          <a:solidFill>
                            <a:srgbClr val="000000"/>
                          </a:solidFill>
                          <a:effectLst/>
                          <a:latin typeface="Arial" panose="020B0604020202020204" pitchFamily="34" charset="0"/>
                        </a:rPr>
                        <a:t>12,727</a:t>
                      </a:r>
                    </a:p>
                  </a:txBody>
                  <a:tcPr marL="5443" marR="5443" marT="5443" marB="0" anchor="ctr">
                    <a:lnL>
                      <a:noFill/>
                    </a:lnL>
                    <a:lnR>
                      <a:noFill/>
                    </a:lnR>
                    <a:lnT>
                      <a:noFill/>
                    </a:lnT>
                    <a:lnB>
                      <a:noFill/>
                    </a:lnB>
                    <a:noFill/>
                  </a:tcPr>
                </a:tc>
                <a:tc>
                  <a:txBody>
                    <a:bodyPr/>
                    <a:lstStyle/>
                    <a:p>
                      <a:pPr algn="ctr" fontAlgn="ctr"/>
                      <a:r>
                        <a:rPr lang="en-GB" sz="1200" b="0" i="0" u="none" strike="noStrike" dirty="0">
                          <a:solidFill>
                            <a:srgbClr val="000000"/>
                          </a:solidFill>
                          <a:effectLst/>
                          <a:latin typeface="Arial" panose="020B0604020202020204" pitchFamily="34" charset="0"/>
                        </a:rPr>
                        <a:t>11,846</a:t>
                      </a:r>
                    </a:p>
                  </a:txBody>
                  <a:tcPr marL="5443" marR="5443" marT="5443" marB="0" anchor="ctr">
                    <a:lnL>
                      <a:noFill/>
                    </a:lnL>
                    <a:lnR>
                      <a:noFill/>
                    </a:lnR>
                    <a:lnT>
                      <a:noFill/>
                    </a:lnT>
                    <a:lnB>
                      <a:noFill/>
                    </a:lnB>
                    <a:noFill/>
                  </a:tcPr>
                </a:tc>
                <a:tc>
                  <a:txBody>
                    <a:bodyPr/>
                    <a:lstStyle/>
                    <a:p>
                      <a:pPr algn="ctr" fontAlgn="ctr"/>
                      <a:r>
                        <a:rPr lang="en-GB" sz="1200" b="0" i="0" u="none" strike="noStrike" dirty="0">
                          <a:solidFill>
                            <a:srgbClr val="000000"/>
                          </a:solidFill>
                          <a:effectLst/>
                          <a:latin typeface="Arial" panose="020B0604020202020204" pitchFamily="34" charset="0"/>
                        </a:rPr>
                        <a:t>12,668</a:t>
                      </a:r>
                    </a:p>
                  </a:txBody>
                  <a:tcPr marL="5443" marR="5443" marT="5443" marB="0" anchor="ctr">
                    <a:lnL>
                      <a:noFill/>
                    </a:lnL>
                    <a:lnR>
                      <a:noFill/>
                    </a:lnR>
                    <a:lnT>
                      <a:noFill/>
                    </a:lnT>
                    <a:lnB>
                      <a:noFill/>
                    </a:lnB>
                    <a:noFill/>
                  </a:tcPr>
                </a:tc>
                <a:extLst>
                  <a:ext uri="{0D108BD9-81ED-4DB2-BD59-A6C34878D82A}">
                    <a16:rowId xmlns:a16="http://schemas.microsoft.com/office/drawing/2014/main" val="2208184289"/>
                  </a:ext>
                </a:extLst>
              </a:tr>
              <a:tr h="315521">
                <a:tc>
                  <a:txBody>
                    <a:bodyPr/>
                    <a:lstStyle/>
                    <a:p>
                      <a:pPr algn="just" fontAlgn="ctr"/>
                      <a:r>
                        <a:rPr lang="en-GB" sz="1400" b="0" i="0" u="none" strike="noStrike">
                          <a:solidFill>
                            <a:srgbClr val="000000"/>
                          </a:solidFill>
                          <a:effectLst/>
                          <a:latin typeface="Arial" panose="020B0604020202020204" pitchFamily="34" charset="0"/>
                        </a:rPr>
                        <a:t>Change %</a:t>
                      </a:r>
                    </a:p>
                  </a:txBody>
                  <a:tcPr marL="5443" marR="5443" marT="5443" marB="0" anchor="ctr">
                    <a:lnL>
                      <a:noFill/>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ctr"/>
                      <a:r>
                        <a:rPr lang="en-GB" sz="1200" b="1" i="0" u="none" strike="noStrike" dirty="0">
                          <a:solidFill>
                            <a:srgbClr val="000000"/>
                          </a:solidFill>
                          <a:effectLst/>
                          <a:latin typeface="Arial" panose="020B0604020202020204" pitchFamily="34" charset="0"/>
                        </a:rPr>
                        <a:t>5.89%</a:t>
                      </a: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ctr"/>
                      <a:r>
                        <a:rPr lang="en-GB" sz="1200" b="0" i="0" u="none" strike="noStrike" dirty="0">
                          <a:solidFill>
                            <a:srgbClr val="000000"/>
                          </a:solidFill>
                          <a:effectLst/>
                          <a:latin typeface="Arial" panose="020B0604020202020204" pitchFamily="34" charset="0"/>
                        </a:rPr>
                        <a:t>2.70%</a:t>
                      </a:r>
                    </a:p>
                  </a:txBody>
                  <a:tcPr marL="5443" marR="5443" marT="5443" marB="0" anchor="ctr">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fontAlgn="ctr"/>
                      <a:r>
                        <a:rPr lang="en-GB" sz="1200" b="0" i="0" u="none" strike="noStrike">
                          <a:solidFill>
                            <a:srgbClr val="000000"/>
                          </a:solidFill>
                          <a:effectLst/>
                          <a:latin typeface="Arial" panose="020B0604020202020204" pitchFamily="34" charset="0"/>
                        </a:rPr>
                        <a:t>7.40%</a:t>
                      </a:r>
                    </a:p>
                  </a:txBody>
                  <a:tcPr marL="5443" marR="5443" marT="5443" marB="0" anchor="ctr">
                    <a:lnL>
                      <a:noFill/>
                    </a:lnL>
                    <a:lnR>
                      <a:noFill/>
                    </a:lnR>
                    <a:lnT>
                      <a:noFill/>
                    </a:lnT>
                    <a:lnB>
                      <a:noFill/>
                    </a:lnB>
                    <a:noFill/>
                  </a:tcPr>
                </a:tc>
                <a:tc>
                  <a:txBody>
                    <a:bodyPr/>
                    <a:lstStyle/>
                    <a:p>
                      <a:pPr algn="ctr" fontAlgn="ctr"/>
                      <a:r>
                        <a:rPr lang="en-GB" sz="1200" b="0" i="0" u="none" strike="noStrike">
                          <a:solidFill>
                            <a:srgbClr val="000000"/>
                          </a:solidFill>
                          <a:effectLst/>
                          <a:latin typeface="Arial" panose="020B0604020202020204" pitchFamily="34" charset="0"/>
                        </a:rPr>
                        <a:t>-6.50%</a:t>
                      </a:r>
                    </a:p>
                  </a:txBody>
                  <a:tcPr marL="5443" marR="5443" marT="5443" marB="0" anchor="ctr">
                    <a:lnL>
                      <a:noFill/>
                    </a:lnL>
                    <a:lnR>
                      <a:noFill/>
                    </a:lnR>
                    <a:lnT>
                      <a:noFill/>
                    </a:lnT>
                    <a:lnB>
                      <a:noFill/>
                    </a:lnB>
                    <a:noFill/>
                  </a:tcPr>
                </a:tc>
                <a:tc>
                  <a:txBody>
                    <a:bodyPr/>
                    <a:lstStyle/>
                    <a:p>
                      <a:pPr algn="ctr" fontAlgn="ctr"/>
                      <a:r>
                        <a:rPr lang="en-GB" sz="1200" b="0" i="0" u="none" strike="noStrike">
                          <a:solidFill>
                            <a:srgbClr val="000000"/>
                          </a:solidFill>
                          <a:effectLst/>
                          <a:latin typeface="Arial" panose="020B0604020202020204" pitchFamily="34" charset="0"/>
                        </a:rPr>
                        <a:t>-4.90%</a:t>
                      </a:r>
                    </a:p>
                  </a:txBody>
                  <a:tcPr marL="5443" marR="5443" marT="5443" marB="0" anchor="ctr">
                    <a:lnL>
                      <a:noFill/>
                    </a:lnL>
                    <a:lnR>
                      <a:noFill/>
                    </a:lnR>
                    <a:lnT>
                      <a:noFill/>
                    </a:lnT>
                    <a:lnB>
                      <a:noFill/>
                    </a:lnB>
                    <a:noFill/>
                  </a:tcPr>
                </a:tc>
                <a:extLst>
                  <a:ext uri="{0D108BD9-81ED-4DB2-BD59-A6C34878D82A}">
                    <a16:rowId xmlns:a16="http://schemas.microsoft.com/office/drawing/2014/main" val="595975852"/>
                  </a:ext>
                </a:extLst>
              </a:tr>
              <a:tr h="232808">
                <a:tc>
                  <a:txBody>
                    <a:bodyPr/>
                    <a:lstStyle/>
                    <a:p>
                      <a:pPr algn="just" fontAlgn="ctr"/>
                      <a:endParaRPr lang="en-GB" sz="1400" b="0" i="0" u="none" strike="noStrike">
                        <a:solidFill>
                          <a:srgbClr val="000000"/>
                        </a:solidFill>
                        <a:effectLst/>
                        <a:latin typeface="Arial" panose="020B0604020202020204" pitchFamily="34" charset="0"/>
                      </a:endParaRPr>
                    </a:p>
                  </a:txBody>
                  <a:tcPr marL="5443" marR="5443" marT="5443" marB="0" anchor="ctr">
                    <a:lnL>
                      <a:noFill/>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ctr"/>
                      <a:endParaRPr lang="en-GB" sz="1200" b="1" i="0" u="none" strike="noStrike" dirty="0">
                        <a:solidFill>
                          <a:srgbClr val="000000"/>
                        </a:solidFill>
                        <a:effectLst/>
                        <a:latin typeface="Arial" panose="020B0604020202020204" pitchFamily="34" charset="0"/>
                      </a:endParaRP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ctr"/>
                      <a:endParaRPr lang="en-GB" sz="1200" b="0" i="0" u="none" strike="noStrike" dirty="0">
                        <a:solidFill>
                          <a:srgbClr val="000000"/>
                        </a:solidFill>
                        <a:effectLst/>
                        <a:latin typeface="Arial" panose="020B0604020202020204" pitchFamily="34" charset="0"/>
                      </a:endParaRPr>
                    </a:p>
                  </a:txBody>
                  <a:tcPr marL="5443" marR="5443" marT="5443" marB="0" anchor="ctr">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fontAlgn="ctr"/>
                      <a:endParaRPr lang="en-GB" sz="1200" b="0" i="0" u="none" strike="noStrike">
                        <a:solidFill>
                          <a:srgbClr val="000000"/>
                        </a:solidFill>
                        <a:effectLst/>
                        <a:latin typeface="Arial" panose="020B0604020202020204" pitchFamily="34" charset="0"/>
                      </a:endParaRPr>
                    </a:p>
                  </a:txBody>
                  <a:tcPr marL="5443" marR="5443" marT="5443" marB="0" anchor="ctr">
                    <a:lnL>
                      <a:noFill/>
                    </a:lnL>
                    <a:lnR>
                      <a:noFill/>
                    </a:lnR>
                    <a:lnT>
                      <a:noFill/>
                    </a:lnT>
                    <a:lnB>
                      <a:noFill/>
                    </a:lnB>
                    <a:noFill/>
                  </a:tcPr>
                </a:tc>
                <a:tc>
                  <a:txBody>
                    <a:bodyPr/>
                    <a:lstStyle/>
                    <a:p>
                      <a:pPr algn="ctr" fontAlgn="ctr"/>
                      <a:endParaRPr lang="en-GB" sz="1200" b="0" i="0" u="none" strike="noStrike">
                        <a:solidFill>
                          <a:srgbClr val="000000"/>
                        </a:solidFill>
                        <a:effectLst/>
                        <a:latin typeface="Arial" panose="020B0604020202020204" pitchFamily="34" charset="0"/>
                      </a:endParaRPr>
                    </a:p>
                  </a:txBody>
                  <a:tcPr marL="5443" marR="5443" marT="5443" marB="0" anchor="ctr">
                    <a:lnL>
                      <a:noFill/>
                    </a:lnL>
                    <a:lnR>
                      <a:noFill/>
                    </a:lnR>
                    <a:lnT>
                      <a:noFill/>
                    </a:lnT>
                    <a:lnB>
                      <a:noFill/>
                    </a:lnB>
                    <a:noFill/>
                  </a:tcPr>
                </a:tc>
                <a:tc>
                  <a:txBody>
                    <a:bodyPr/>
                    <a:lstStyle/>
                    <a:p>
                      <a:pPr algn="ctr" fontAlgn="ctr"/>
                      <a:endParaRPr lang="en-GB" sz="1200" b="0" i="0" u="none" strike="noStrike">
                        <a:solidFill>
                          <a:srgbClr val="000000"/>
                        </a:solidFill>
                        <a:effectLst/>
                        <a:latin typeface="Arial" panose="020B0604020202020204" pitchFamily="34" charset="0"/>
                      </a:endParaRPr>
                    </a:p>
                  </a:txBody>
                  <a:tcPr marL="5443" marR="5443" marT="5443" marB="0" anchor="ctr">
                    <a:lnL>
                      <a:noFill/>
                    </a:lnL>
                    <a:lnR>
                      <a:noFill/>
                    </a:lnR>
                    <a:lnT>
                      <a:noFill/>
                    </a:lnT>
                    <a:lnB>
                      <a:noFill/>
                    </a:lnB>
                    <a:noFill/>
                  </a:tcPr>
                </a:tc>
                <a:extLst>
                  <a:ext uri="{0D108BD9-81ED-4DB2-BD59-A6C34878D82A}">
                    <a16:rowId xmlns:a16="http://schemas.microsoft.com/office/drawing/2014/main" val="2026017044"/>
                  </a:ext>
                </a:extLst>
              </a:tr>
              <a:tr h="459825">
                <a:tc>
                  <a:txBody>
                    <a:bodyPr/>
                    <a:lstStyle/>
                    <a:p>
                      <a:pPr algn="l" fontAlgn="ctr"/>
                      <a:r>
                        <a:rPr lang="en-GB" sz="1400" b="0" i="0" u="none" strike="noStrike">
                          <a:solidFill>
                            <a:srgbClr val="000000"/>
                          </a:solidFill>
                          <a:effectLst/>
                          <a:latin typeface="Arial" panose="020B0604020202020204" pitchFamily="34" charset="0"/>
                        </a:rPr>
                        <a:t>Comprehensive Income/(loss)</a:t>
                      </a:r>
                    </a:p>
                  </a:txBody>
                  <a:tcPr marL="5443" marR="5443" marT="5443" marB="0" anchor="ctr">
                    <a:lnL>
                      <a:noFill/>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ctr"/>
                      <a:r>
                        <a:rPr lang="en-GB" sz="1200" b="1" i="0" u="none" strike="noStrike" dirty="0">
                          <a:solidFill>
                            <a:srgbClr val="000000"/>
                          </a:solidFill>
                          <a:effectLst/>
                          <a:latin typeface="Arial" panose="020B0604020202020204" pitchFamily="34" charset="0"/>
                        </a:rPr>
                        <a:t>2,145</a:t>
                      </a: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ctr"/>
                      <a:r>
                        <a:rPr lang="en-GB" sz="1200" b="0" i="0" u="none" strike="noStrike" dirty="0">
                          <a:solidFill>
                            <a:srgbClr val="000000"/>
                          </a:solidFill>
                          <a:effectLst/>
                          <a:latin typeface="Arial" panose="020B0604020202020204" pitchFamily="34" charset="0"/>
                        </a:rPr>
                        <a:t>(2,712)</a:t>
                      </a:r>
                    </a:p>
                  </a:txBody>
                  <a:tcPr marL="5443" marR="5443" marT="5443" marB="0" anchor="ctr">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fontAlgn="ctr"/>
                      <a:r>
                        <a:rPr lang="en-GB" sz="1200" b="0" i="0" u="none" strike="noStrike" dirty="0">
                          <a:solidFill>
                            <a:srgbClr val="000000"/>
                          </a:solidFill>
                          <a:effectLst/>
                          <a:latin typeface="Arial" panose="020B0604020202020204" pitchFamily="34" charset="0"/>
                        </a:rPr>
                        <a:t>727</a:t>
                      </a:r>
                    </a:p>
                  </a:txBody>
                  <a:tcPr marL="5443" marR="5443" marT="5443" marB="0" anchor="ctr">
                    <a:lnL>
                      <a:noFill/>
                    </a:lnL>
                    <a:lnR>
                      <a:noFill/>
                    </a:lnR>
                    <a:lnT>
                      <a:noFill/>
                    </a:lnT>
                    <a:lnB>
                      <a:noFill/>
                    </a:lnB>
                    <a:noFill/>
                  </a:tcPr>
                </a:tc>
                <a:tc>
                  <a:txBody>
                    <a:bodyPr/>
                    <a:lstStyle/>
                    <a:p>
                      <a:pPr algn="ctr" fontAlgn="ctr"/>
                      <a:r>
                        <a:rPr lang="en-GB" sz="1200" b="0" i="0" u="none" strike="noStrike" dirty="0">
                          <a:solidFill>
                            <a:srgbClr val="000000"/>
                          </a:solidFill>
                          <a:effectLst/>
                          <a:latin typeface="Arial" panose="020B0604020202020204" pitchFamily="34" charset="0"/>
                        </a:rPr>
                        <a:t>7,026</a:t>
                      </a:r>
                    </a:p>
                  </a:txBody>
                  <a:tcPr marL="5443" marR="5443" marT="5443" marB="0" anchor="ctr">
                    <a:lnL>
                      <a:noFill/>
                    </a:lnL>
                    <a:lnR>
                      <a:noFill/>
                    </a:lnR>
                    <a:lnT>
                      <a:noFill/>
                    </a:lnT>
                    <a:lnB>
                      <a:noFill/>
                    </a:lnB>
                    <a:noFill/>
                  </a:tcPr>
                </a:tc>
                <a:tc>
                  <a:txBody>
                    <a:bodyPr/>
                    <a:lstStyle/>
                    <a:p>
                      <a:pPr algn="ctr" fontAlgn="ctr"/>
                      <a:r>
                        <a:rPr lang="en-GB" sz="1200" b="0" i="0" u="none" strike="noStrike" dirty="0">
                          <a:solidFill>
                            <a:srgbClr val="000000"/>
                          </a:solidFill>
                          <a:effectLst/>
                          <a:latin typeface="Arial" panose="020B0604020202020204" pitchFamily="34" charset="0"/>
                        </a:rPr>
                        <a:t>(5,969)</a:t>
                      </a:r>
                    </a:p>
                  </a:txBody>
                  <a:tcPr marL="5443" marR="5443" marT="5443" marB="0" anchor="ctr">
                    <a:lnL>
                      <a:noFill/>
                    </a:lnL>
                    <a:lnR>
                      <a:noFill/>
                    </a:lnR>
                    <a:lnT>
                      <a:noFill/>
                    </a:lnT>
                    <a:lnB>
                      <a:noFill/>
                    </a:lnB>
                    <a:noFill/>
                  </a:tcPr>
                </a:tc>
                <a:extLst>
                  <a:ext uri="{0D108BD9-81ED-4DB2-BD59-A6C34878D82A}">
                    <a16:rowId xmlns:a16="http://schemas.microsoft.com/office/drawing/2014/main" val="2931485664"/>
                  </a:ext>
                </a:extLst>
              </a:tr>
              <a:tr h="315521">
                <a:tc>
                  <a:txBody>
                    <a:bodyPr/>
                    <a:lstStyle/>
                    <a:p>
                      <a:pPr algn="l" fontAlgn="ctr"/>
                      <a:r>
                        <a:rPr lang="en-GB" sz="1400" b="0" i="0" u="none" strike="noStrike">
                          <a:solidFill>
                            <a:srgbClr val="000000"/>
                          </a:solidFill>
                          <a:effectLst/>
                          <a:latin typeface="Arial" panose="020B0604020202020204" pitchFamily="34" charset="0"/>
                        </a:rPr>
                        <a:t>Underlying surplus/(loss)</a:t>
                      </a:r>
                    </a:p>
                  </a:txBody>
                  <a:tcPr marL="5443" marR="5443" marT="5443" marB="0" anchor="ctr">
                    <a:lnL>
                      <a:noFill/>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ctr"/>
                      <a:r>
                        <a:rPr lang="en-GB" sz="1200" b="1" i="0" u="none" strike="noStrike" dirty="0">
                          <a:solidFill>
                            <a:srgbClr val="000000"/>
                          </a:solidFill>
                          <a:effectLst/>
                          <a:latin typeface="Arial" panose="020B0604020202020204" pitchFamily="34" charset="0"/>
                        </a:rPr>
                        <a:t>1,032</a:t>
                      </a: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ctr"/>
                      <a:r>
                        <a:rPr lang="en-GB" sz="1200" b="0" i="0" u="none" strike="noStrike" dirty="0">
                          <a:solidFill>
                            <a:srgbClr val="000000"/>
                          </a:solidFill>
                          <a:effectLst/>
                          <a:latin typeface="Arial" panose="020B0604020202020204" pitchFamily="34" charset="0"/>
                        </a:rPr>
                        <a:t>1,047</a:t>
                      </a:r>
                    </a:p>
                  </a:txBody>
                  <a:tcPr marL="5443" marR="5443" marT="5443" marB="0" anchor="ctr">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fontAlgn="ctr"/>
                      <a:r>
                        <a:rPr lang="en-GB" sz="1200" b="0" i="0" u="none" strike="noStrike" dirty="0">
                          <a:solidFill>
                            <a:srgbClr val="000000"/>
                          </a:solidFill>
                          <a:effectLst/>
                          <a:latin typeface="Arial" panose="020B0604020202020204" pitchFamily="34" charset="0"/>
                        </a:rPr>
                        <a:t>1,266</a:t>
                      </a:r>
                    </a:p>
                  </a:txBody>
                  <a:tcPr marL="5443" marR="5443" marT="5443" marB="0" anchor="ctr">
                    <a:lnL>
                      <a:noFill/>
                    </a:lnL>
                    <a:lnR>
                      <a:noFill/>
                    </a:lnR>
                    <a:lnT>
                      <a:noFill/>
                    </a:lnT>
                    <a:lnB>
                      <a:noFill/>
                    </a:lnB>
                    <a:noFill/>
                  </a:tcPr>
                </a:tc>
                <a:tc>
                  <a:txBody>
                    <a:bodyPr/>
                    <a:lstStyle/>
                    <a:p>
                      <a:pPr algn="ctr" fontAlgn="ctr"/>
                      <a:r>
                        <a:rPr lang="en-GB" sz="1200" b="0" i="0" u="none" strike="noStrike" dirty="0">
                          <a:solidFill>
                            <a:srgbClr val="000000"/>
                          </a:solidFill>
                          <a:effectLst/>
                          <a:latin typeface="Arial" panose="020B0604020202020204" pitchFamily="34" charset="0"/>
                        </a:rPr>
                        <a:t>1,991</a:t>
                      </a:r>
                    </a:p>
                  </a:txBody>
                  <a:tcPr marL="5443" marR="5443" marT="5443" marB="0" anchor="ctr">
                    <a:lnL>
                      <a:noFill/>
                    </a:lnL>
                    <a:lnR>
                      <a:noFill/>
                    </a:lnR>
                    <a:lnT>
                      <a:noFill/>
                    </a:lnT>
                    <a:lnB>
                      <a:noFill/>
                    </a:lnB>
                    <a:noFill/>
                  </a:tcPr>
                </a:tc>
                <a:tc>
                  <a:txBody>
                    <a:bodyPr/>
                    <a:lstStyle/>
                    <a:p>
                      <a:pPr algn="ctr" fontAlgn="ctr"/>
                      <a:r>
                        <a:rPr lang="en-GB" sz="1200" b="0" i="0" u="none" strike="noStrike">
                          <a:solidFill>
                            <a:srgbClr val="000000"/>
                          </a:solidFill>
                          <a:effectLst/>
                          <a:latin typeface="Arial" panose="020B0604020202020204" pitchFamily="34" charset="0"/>
                        </a:rPr>
                        <a:t>893</a:t>
                      </a:r>
                    </a:p>
                  </a:txBody>
                  <a:tcPr marL="5443" marR="5443" marT="5443" marB="0" anchor="ctr">
                    <a:lnL>
                      <a:noFill/>
                    </a:lnL>
                    <a:lnR>
                      <a:noFill/>
                    </a:lnR>
                    <a:lnT>
                      <a:noFill/>
                    </a:lnT>
                    <a:lnB>
                      <a:noFill/>
                    </a:lnB>
                    <a:noFill/>
                  </a:tcPr>
                </a:tc>
                <a:extLst>
                  <a:ext uri="{0D108BD9-81ED-4DB2-BD59-A6C34878D82A}">
                    <a16:rowId xmlns:a16="http://schemas.microsoft.com/office/drawing/2014/main" val="2228399174"/>
                  </a:ext>
                </a:extLst>
              </a:tr>
              <a:tr h="686842">
                <a:tc>
                  <a:txBody>
                    <a:bodyPr/>
                    <a:lstStyle/>
                    <a:p>
                      <a:pPr algn="l" fontAlgn="ctr"/>
                      <a:r>
                        <a:rPr lang="en-GB" sz="1400" b="0" i="0" u="none" strike="noStrike">
                          <a:solidFill>
                            <a:srgbClr val="000000"/>
                          </a:solidFill>
                          <a:effectLst/>
                          <a:latin typeface="Arial" panose="020B0604020202020204" pitchFamily="34" charset="0"/>
                        </a:rPr>
                        <a:t>Underlying surplus/(loss) excluding Housemark result</a:t>
                      </a:r>
                    </a:p>
                  </a:txBody>
                  <a:tcPr marL="5443" marR="5443" marT="5443" marB="0" anchor="ctr">
                    <a:lnL>
                      <a:noFill/>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ctr"/>
                      <a:r>
                        <a:rPr lang="en-GB" sz="1200" b="1" i="0" u="none" strike="noStrike" dirty="0">
                          <a:solidFill>
                            <a:srgbClr val="000000"/>
                          </a:solidFill>
                          <a:effectLst/>
                          <a:latin typeface="Arial" panose="020B0604020202020204" pitchFamily="34" charset="0"/>
                        </a:rPr>
                        <a:t>889</a:t>
                      </a: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ctr"/>
                      <a:r>
                        <a:rPr lang="en-GB" sz="1200" b="0" i="0" u="none" strike="noStrike" dirty="0">
                          <a:solidFill>
                            <a:srgbClr val="000000"/>
                          </a:solidFill>
                          <a:effectLst/>
                          <a:latin typeface="Arial" panose="020B0604020202020204" pitchFamily="34" charset="0"/>
                        </a:rPr>
                        <a:t>922</a:t>
                      </a:r>
                    </a:p>
                  </a:txBody>
                  <a:tcPr marL="5443" marR="5443" marT="5443" marB="0" anchor="ctr">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fontAlgn="ctr"/>
                      <a:r>
                        <a:rPr lang="en-GB" sz="1200" b="0" i="0" u="none" strike="noStrike" dirty="0">
                          <a:solidFill>
                            <a:srgbClr val="000000"/>
                          </a:solidFill>
                          <a:effectLst/>
                          <a:latin typeface="Arial" panose="020B0604020202020204" pitchFamily="34" charset="0"/>
                        </a:rPr>
                        <a:t>1,263</a:t>
                      </a:r>
                    </a:p>
                  </a:txBody>
                  <a:tcPr marL="5443" marR="5443" marT="5443" marB="0" anchor="ctr">
                    <a:lnL>
                      <a:noFill/>
                    </a:lnL>
                    <a:lnR>
                      <a:noFill/>
                    </a:lnR>
                    <a:lnT>
                      <a:noFill/>
                    </a:lnT>
                    <a:lnB>
                      <a:noFill/>
                    </a:lnB>
                    <a:noFill/>
                  </a:tcPr>
                </a:tc>
                <a:tc>
                  <a:txBody>
                    <a:bodyPr/>
                    <a:lstStyle/>
                    <a:p>
                      <a:pPr algn="ctr" fontAlgn="ctr"/>
                      <a:r>
                        <a:rPr lang="en-GB" sz="1200" b="0" i="0" u="none" strike="noStrike" dirty="0">
                          <a:solidFill>
                            <a:srgbClr val="000000"/>
                          </a:solidFill>
                          <a:effectLst/>
                          <a:latin typeface="Arial" panose="020B0604020202020204" pitchFamily="34" charset="0"/>
                        </a:rPr>
                        <a:t>1,414</a:t>
                      </a:r>
                    </a:p>
                  </a:txBody>
                  <a:tcPr marL="5443" marR="5443" marT="5443" marB="0" anchor="ctr">
                    <a:lnL>
                      <a:noFill/>
                    </a:lnL>
                    <a:lnR>
                      <a:noFill/>
                    </a:lnR>
                    <a:lnT>
                      <a:noFill/>
                    </a:lnT>
                    <a:lnB>
                      <a:noFill/>
                    </a:lnB>
                    <a:noFill/>
                  </a:tcPr>
                </a:tc>
                <a:tc>
                  <a:txBody>
                    <a:bodyPr/>
                    <a:lstStyle/>
                    <a:p>
                      <a:pPr algn="ctr" fontAlgn="ctr"/>
                      <a:r>
                        <a:rPr lang="en-GB" sz="1200" b="0" i="0" u="none" strike="noStrike" dirty="0">
                          <a:solidFill>
                            <a:srgbClr val="000000"/>
                          </a:solidFill>
                          <a:effectLst/>
                          <a:latin typeface="Arial" panose="020B0604020202020204" pitchFamily="34" charset="0"/>
                        </a:rPr>
                        <a:t>857</a:t>
                      </a:r>
                    </a:p>
                  </a:txBody>
                  <a:tcPr marL="5443" marR="5443" marT="5443" marB="0" anchor="ctr">
                    <a:lnL>
                      <a:noFill/>
                    </a:lnL>
                    <a:lnR>
                      <a:noFill/>
                    </a:lnR>
                    <a:lnT>
                      <a:noFill/>
                    </a:lnT>
                    <a:lnB>
                      <a:noFill/>
                    </a:lnB>
                    <a:noFill/>
                  </a:tcPr>
                </a:tc>
                <a:extLst>
                  <a:ext uri="{0D108BD9-81ED-4DB2-BD59-A6C34878D82A}">
                    <a16:rowId xmlns:a16="http://schemas.microsoft.com/office/drawing/2014/main" val="1480487502"/>
                  </a:ext>
                </a:extLst>
              </a:tr>
              <a:tr h="459825">
                <a:tc>
                  <a:txBody>
                    <a:bodyPr/>
                    <a:lstStyle/>
                    <a:p>
                      <a:pPr algn="l" fontAlgn="ctr"/>
                      <a:r>
                        <a:rPr lang="en-GB" sz="1400" b="0" i="0" u="none" strike="noStrike">
                          <a:solidFill>
                            <a:srgbClr val="000000"/>
                          </a:solidFill>
                          <a:effectLst/>
                          <a:latin typeface="Arial" panose="020B0604020202020204" pitchFamily="34" charset="0"/>
                        </a:rPr>
                        <a:t>Net assets</a:t>
                      </a:r>
                    </a:p>
                  </a:txBody>
                  <a:tcPr marL="5443" marR="5443" marT="5443" marB="0" anchor="ctr">
                    <a:lnL>
                      <a:noFill/>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ctr"/>
                      <a:r>
                        <a:rPr lang="en-GB" sz="1200" b="1" i="0" u="none" strike="noStrike" dirty="0">
                          <a:solidFill>
                            <a:srgbClr val="000000"/>
                          </a:solidFill>
                          <a:effectLst/>
                          <a:latin typeface="Arial" panose="020B0604020202020204" pitchFamily="34" charset="0"/>
                        </a:rPr>
                        <a:t>11,871</a:t>
                      </a: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ctr"/>
                      <a:r>
                        <a:rPr lang="en-GB" sz="1200" b="0" i="0" u="none" strike="noStrike">
                          <a:solidFill>
                            <a:srgbClr val="000000"/>
                          </a:solidFill>
                          <a:effectLst/>
                          <a:latin typeface="Arial" panose="020B0604020202020204" pitchFamily="34" charset="0"/>
                        </a:rPr>
                        <a:t>9,448</a:t>
                      </a:r>
                    </a:p>
                  </a:txBody>
                  <a:tcPr marL="5443" marR="5443" marT="5443" marB="0" anchor="ctr">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fontAlgn="ctr"/>
                      <a:r>
                        <a:rPr lang="en-GB" sz="1200" b="0" i="0" u="none" strike="noStrike" dirty="0">
                          <a:solidFill>
                            <a:srgbClr val="000000"/>
                          </a:solidFill>
                          <a:effectLst/>
                          <a:latin typeface="Arial" panose="020B0604020202020204" pitchFamily="34" charset="0"/>
                        </a:rPr>
                        <a:t>12,160</a:t>
                      </a:r>
                    </a:p>
                  </a:txBody>
                  <a:tcPr marL="5443" marR="5443" marT="5443" marB="0" anchor="ctr">
                    <a:lnL>
                      <a:noFill/>
                    </a:lnL>
                    <a:lnR>
                      <a:noFill/>
                    </a:lnR>
                    <a:lnT>
                      <a:noFill/>
                    </a:lnT>
                    <a:lnB>
                      <a:noFill/>
                    </a:lnB>
                    <a:noFill/>
                  </a:tcPr>
                </a:tc>
                <a:tc>
                  <a:txBody>
                    <a:bodyPr/>
                    <a:lstStyle/>
                    <a:p>
                      <a:pPr algn="ctr" fontAlgn="ctr"/>
                      <a:r>
                        <a:rPr lang="en-GB" sz="1200" b="0" i="0" u="none" strike="noStrike" dirty="0">
                          <a:solidFill>
                            <a:srgbClr val="000000"/>
                          </a:solidFill>
                          <a:effectLst/>
                          <a:latin typeface="Arial" panose="020B0604020202020204" pitchFamily="34" charset="0"/>
                        </a:rPr>
                        <a:t>11,433</a:t>
                      </a:r>
                    </a:p>
                  </a:txBody>
                  <a:tcPr marL="5443" marR="5443" marT="5443" marB="0" anchor="ctr">
                    <a:lnL>
                      <a:noFill/>
                    </a:lnL>
                    <a:lnR>
                      <a:noFill/>
                    </a:lnR>
                    <a:lnT>
                      <a:noFill/>
                    </a:lnT>
                    <a:lnB>
                      <a:noFill/>
                    </a:lnB>
                    <a:noFill/>
                  </a:tcPr>
                </a:tc>
                <a:tc>
                  <a:txBody>
                    <a:bodyPr/>
                    <a:lstStyle/>
                    <a:p>
                      <a:pPr algn="ctr" fontAlgn="ctr"/>
                      <a:r>
                        <a:rPr lang="en-GB" sz="1200" b="0" i="0" u="none" strike="noStrike" dirty="0">
                          <a:solidFill>
                            <a:srgbClr val="000000"/>
                          </a:solidFill>
                          <a:effectLst/>
                          <a:latin typeface="Arial" panose="020B0604020202020204" pitchFamily="34" charset="0"/>
                        </a:rPr>
                        <a:t>4,407</a:t>
                      </a:r>
                    </a:p>
                  </a:txBody>
                  <a:tcPr marL="5443" marR="5443" marT="5443" marB="0" anchor="ctr">
                    <a:lnL>
                      <a:noFill/>
                    </a:lnL>
                    <a:lnR>
                      <a:noFill/>
                    </a:lnR>
                    <a:lnT>
                      <a:noFill/>
                    </a:lnT>
                    <a:lnB>
                      <a:noFill/>
                    </a:lnB>
                    <a:noFill/>
                  </a:tcPr>
                </a:tc>
                <a:extLst>
                  <a:ext uri="{0D108BD9-81ED-4DB2-BD59-A6C34878D82A}">
                    <a16:rowId xmlns:a16="http://schemas.microsoft.com/office/drawing/2014/main" val="1095738563"/>
                  </a:ext>
                </a:extLst>
              </a:tr>
              <a:tr h="315521">
                <a:tc>
                  <a:txBody>
                    <a:bodyPr/>
                    <a:lstStyle/>
                    <a:p>
                      <a:pPr algn="just" fontAlgn="ctr"/>
                      <a:r>
                        <a:rPr lang="en-GB" sz="1400" b="0" i="0" u="none" strike="noStrike">
                          <a:solidFill>
                            <a:srgbClr val="000000"/>
                          </a:solidFill>
                          <a:effectLst/>
                          <a:latin typeface="Arial" panose="020B0604020202020204" pitchFamily="34" charset="0"/>
                        </a:rPr>
                        <a:t>Net cash at year end</a:t>
                      </a:r>
                    </a:p>
                  </a:txBody>
                  <a:tcPr marL="5443" marR="5443" marT="5443" marB="0" anchor="ctr">
                    <a:lnL>
                      <a:noFill/>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ctr"/>
                      <a:r>
                        <a:rPr lang="en-GB" sz="1200" b="1" i="0" u="none" strike="noStrike" dirty="0">
                          <a:solidFill>
                            <a:srgbClr val="000000"/>
                          </a:solidFill>
                          <a:effectLst/>
                          <a:latin typeface="Arial" panose="020B0604020202020204" pitchFamily="34" charset="0"/>
                        </a:rPr>
                        <a:t>7,421</a:t>
                      </a: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noFill/>
                  </a:tcPr>
                </a:tc>
                <a:tc>
                  <a:txBody>
                    <a:bodyPr/>
                    <a:lstStyle/>
                    <a:p>
                      <a:pPr algn="ctr" fontAlgn="ctr"/>
                      <a:r>
                        <a:rPr lang="en-GB" sz="1200" b="0" i="0" u="none" strike="noStrike" dirty="0">
                          <a:solidFill>
                            <a:srgbClr val="000000"/>
                          </a:solidFill>
                          <a:effectLst/>
                          <a:latin typeface="Arial" panose="020B0604020202020204" pitchFamily="34" charset="0"/>
                        </a:rPr>
                        <a:t>6,694</a:t>
                      </a:r>
                    </a:p>
                  </a:txBody>
                  <a:tcPr marL="5443" marR="5443" marT="5443" marB="0" anchor="ctr">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fontAlgn="ctr"/>
                      <a:r>
                        <a:rPr lang="en-GB" sz="1200" b="0" i="0" u="none" strike="noStrike" dirty="0">
                          <a:solidFill>
                            <a:srgbClr val="000000"/>
                          </a:solidFill>
                          <a:effectLst/>
                          <a:latin typeface="Arial" panose="020B0604020202020204" pitchFamily="34" charset="0"/>
                        </a:rPr>
                        <a:t>3,361</a:t>
                      </a:r>
                    </a:p>
                  </a:txBody>
                  <a:tcPr marL="5443" marR="5443" marT="5443" marB="0" anchor="ctr">
                    <a:lnL>
                      <a:noFill/>
                    </a:lnL>
                    <a:lnR>
                      <a:noFill/>
                    </a:lnR>
                    <a:lnT>
                      <a:noFill/>
                    </a:lnT>
                    <a:lnB>
                      <a:noFill/>
                    </a:lnB>
                    <a:noFill/>
                  </a:tcPr>
                </a:tc>
                <a:tc>
                  <a:txBody>
                    <a:bodyPr/>
                    <a:lstStyle/>
                    <a:p>
                      <a:pPr algn="ctr" fontAlgn="ctr"/>
                      <a:r>
                        <a:rPr lang="en-GB" sz="1200" b="0" i="0" u="none" strike="noStrike" dirty="0">
                          <a:solidFill>
                            <a:srgbClr val="000000"/>
                          </a:solidFill>
                          <a:effectLst/>
                          <a:latin typeface="Arial" panose="020B0604020202020204" pitchFamily="34" charset="0"/>
                        </a:rPr>
                        <a:t>4,221</a:t>
                      </a:r>
                    </a:p>
                  </a:txBody>
                  <a:tcPr marL="5443" marR="5443" marT="5443" marB="0" anchor="ctr">
                    <a:lnL>
                      <a:noFill/>
                    </a:lnL>
                    <a:lnR>
                      <a:noFill/>
                    </a:lnR>
                    <a:lnT>
                      <a:noFill/>
                    </a:lnT>
                    <a:lnB>
                      <a:noFill/>
                    </a:lnB>
                    <a:noFill/>
                  </a:tcPr>
                </a:tc>
                <a:tc>
                  <a:txBody>
                    <a:bodyPr/>
                    <a:lstStyle/>
                    <a:p>
                      <a:pPr algn="ctr" fontAlgn="ctr"/>
                      <a:r>
                        <a:rPr lang="en-GB" sz="1200" b="0" i="0" u="none" strike="noStrike" dirty="0">
                          <a:solidFill>
                            <a:srgbClr val="000000"/>
                          </a:solidFill>
                          <a:effectLst/>
                          <a:latin typeface="Arial" panose="020B0604020202020204" pitchFamily="34" charset="0"/>
                        </a:rPr>
                        <a:t>2,768</a:t>
                      </a:r>
                    </a:p>
                  </a:txBody>
                  <a:tcPr marL="5443" marR="5443" marT="5443" marB="0" anchor="ctr">
                    <a:lnL>
                      <a:noFill/>
                    </a:lnL>
                    <a:lnR>
                      <a:noFill/>
                    </a:lnR>
                    <a:lnT>
                      <a:noFill/>
                    </a:lnT>
                    <a:lnB>
                      <a:noFill/>
                    </a:lnB>
                    <a:noFill/>
                  </a:tcPr>
                </a:tc>
                <a:extLst>
                  <a:ext uri="{0D108BD9-81ED-4DB2-BD59-A6C34878D82A}">
                    <a16:rowId xmlns:a16="http://schemas.microsoft.com/office/drawing/2014/main" val="1128035897"/>
                  </a:ext>
                </a:extLst>
              </a:tr>
            </a:tbl>
          </a:graphicData>
        </a:graphic>
      </p:graphicFrame>
      <p:sp>
        <p:nvSpPr>
          <p:cNvPr id="6" name="Text Placeholder 2">
            <a:extLst>
              <a:ext uri="{FF2B5EF4-FFF2-40B4-BE49-F238E27FC236}">
                <a16:creationId xmlns:a16="http://schemas.microsoft.com/office/drawing/2014/main" id="{4C22C4C7-8EF1-BC45-AB72-EA32A7423E55}"/>
              </a:ext>
            </a:extLst>
          </p:cNvPr>
          <p:cNvSpPr>
            <a:spLocks/>
          </p:cNvSpPr>
          <p:nvPr>
            <p:custDataLst>
              <p:tags r:id="rId2"/>
            </p:custDataLst>
          </p:nvPr>
        </p:nvSpPr>
        <p:spPr bwMode="auto">
          <a:xfrm>
            <a:off x="344488" y="914400"/>
            <a:ext cx="2141538" cy="417513"/>
          </a:xfrm>
          <a:prstGeom prst="rect">
            <a:avLst/>
          </a:prstGeom>
          <a:solidFill>
            <a:schemeClr val="accent1"/>
          </a:solidFill>
          <a:ln>
            <a:noFill/>
          </a:ln>
          <a:effectLst/>
        </p:spPr>
        <p:txBody>
          <a:bodyPr vert="horz" wrap="none"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endParaRPr lang="en-GB" sz="1400"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8" name="Text Placeholder 2">
            <a:extLst>
              <a:ext uri="{FF2B5EF4-FFF2-40B4-BE49-F238E27FC236}">
                <a16:creationId xmlns:a16="http://schemas.microsoft.com/office/drawing/2014/main" id="{4C22C4C7-8EF1-BC45-AB72-EA32A7423E55}"/>
              </a:ext>
            </a:extLst>
          </p:cNvPr>
          <p:cNvSpPr>
            <a:spLocks/>
          </p:cNvSpPr>
          <p:nvPr>
            <p:custDataLst>
              <p:tags r:id="rId3"/>
            </p:custDataLst>
          </p:nvPr>
        </p:nvSpPr>
        <p:spPr bwMode="auto">
          <a:xfrm>
            <a:off x="3241675" y="914400"/>
            <a:ext cx="657225" cy="417513"/>
          </a:xfrm>
          <a:prstGeom prst="rect">
            <a:avLst/>
          </a:prstGeom>
          <a:solidFill>
            <a:schemeClr val="accent1"/>
          </a:solidFill>
          <a:ln>
            <a:noFill/>
          </a:ln>
          <a:effectLst/>
        </p:spPr>
        <p:txBody>
          <a:bodyPr vert="horz" wrap="none" lIns="0" tIns="112713"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BB779DE7-D671-4F89-BF41-A9DF326380EF}" type="datetime'''''''''''''''''''''''''''''''''2''''''''4''''/''''''2''''''5'">
              <a:rPr lang="en-GB" altLang="en-US" sz="1400" b="1" smtClean="0">
                <a:solidFill>
                  <a:schemeClr val="bg1"/>
                </a:solidFill>
                <a:effectLst/>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24/25</a:t>
            </a:fld>
            <a:endParaRPr lang="en-GB" sz="14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9" name="Text Placeholder 2">
            <a:extLst>
              <a:ext uri="{FF2B5EF4-FFF2-40B4-BE49-F238E27FC236}">
                <a16:creationId xmlns:a16="http://schemas.microsoft.com/office/drawing/2014/main" id="{4C22C4C7-8EF1-BC45-AB72-EA32A7423E55}"/>
              </a:ext>
            </a:extLst>
          </p:cNvPr>
          <p:cNvSpPr>
            <a:spLocks/>
          </p:cNvSpPr>
          <p:nvPr>
            <p:custDataLst>
              <p:tags r:id="rId4"/>
            </p:custDataLst>
          </p:nvPr>
        </p:nvSpPr>
        <p:spPr bwMode="auto">
          <a:xfrm>
            <a:off x="344488" y="1331913"/>
            <a:ext cx="2141538"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1125"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60A1D040-5C9D-4C25-BB82-D6CC854580B4}" type="datetime'T''''u''''''''r''''''no''''''ve''''''''''''''r'">
              <a:rPr lang="en-GB" altLang="en-US" sz="1400" smtClean="0">
                <a:latin typeface="Arial" panose="020B0604020202020204" pitchFamily="34" charset="0"/>
                <a:cs typeface="Arial" panose="020B0604020202020204" pitchFamily="34" charset="0"/>
                <a:sym typeface="Arial" panose="020B0604020202020204" pitchFamily="34" charset="0"/>
              </a:rPr>
              <a:pPr/>
              <a:t>Turnover</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10" name="Text Placeholder 2">
            <a:extLst>
              <a:ext uri="{FF2B5EF4-FFF2-40B4-BE49-F238E27FC236}">
                <a16:creationId xmlns:a16="http://schemas.microsoft.com/office/drawing/2014/main" id="{4C22C4C7-8EF1-BC45-AB72-EA32A7423E55}"/>
              </a:ext>
            </a:extLst>
          </p:cNvPr>
          <p:cNvSpPr>
            <a:spLocks/>
          </p:cNvSpPr>
          <p:nvPr>
            <p:custDataLst>
              <p:tags r:id="rId5"/>
            </p:custDataLst>
          </p:nvPr>
        </p:nvSpPr>
        <p:spPr bwMode="auto">
          <a:xfrm>
            <a:off x="3241675" y="1331913"/>
            <a:ext cx="657225"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1125"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AD60A148-CB4A-4A85-AEF6-0F3308E5B4D7}" type="datetime'''''''1''''''''3'''''''''''',''''8''''''''''''''''38'">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13,838</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11" name="Text Placeholder 2">
            <a:extLst>
              <a:ext uri="{FF2B5EF4-FFF2-40B4-BE49-F238E27FC236}">
                <a16:creationId xmlns:a16="http://schemas.microsoft.com/office/drawing/2014/main" id="{4C22C4C7-8EF1-BC45-AB72-EA32A7423E55}"/>
              </a:ext>
            </a:extLst>
          </p:cNvPr>
          <p:cNvSpPr>
            <a:spLocks/>
          </p:cNvSpPr>
          <p:nvPr>
            <p:custDataLst>
              <p:tags r:id="rId6"/>
            </p:custDataLst>
          </p:nvPr>
        </p:nvSpPr>
        <p:spPr bwMode="auto">
          <a:xfrm>
            <a:off x="344488" y="1747838"/>
            <a:ext cx="2141538"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1125"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1DBB4432-5DDA-4B92-8400-F74C9C2E63EF}" type="datetime'Ch''''''''''a''''''''''n''''''''''g''''''''e'''''' ''''''%'''">
              <a:rPr lang="en-GB" altLang="en-US" sz="1400" smtClean="0">
                <a:latin typeface="Arial" panose="020B0604020202020204" pitchFamily="34" charset="0"/>
                <a:cs typeface="Arial" panose="020B0604020202020204" pitchFamily="34" charset="0"/>
                <a:sym typeface="Arial" panose="020B0604020202020204" pitchFamily="34" charset="0"/>
              </a:rPr>
              <a:pPr/>
              <a:t>Change %</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12" name="Text Placeholder 2">
            <a:extLst>
              <a:ext uri="{FF2B5EF4-FFF2-40B4-BE49-F238E27FC236}">
                <a16:creationId xmlns:a16="http://schemas.microsoft.com/office/drawing/2014/main" id="{4C22C4C7-8EF1-BC45-AB72-EA32A7423E55}"/>
              </a:ext>
            </a:extLst>
          </p:cNvPr>
          <p:cNvSpPr>
            <a:spLocks/>
          </p:cNvSpPr>
          <p:nvPr>
            <p:custDataLst>
              <p:tags r:id="rId7"/>
            </p:custDataLst>
          </p:nvPr>
        </p:nvSpPr>
        <p:spPr bwMode="auto">
          <a:xfrm>
            <a:off x="3241675" y="1747838"/>
            <a:ext cx="657225"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1125"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241FA39A-EC5A-41C4-954F-679990CC71E9}" type="datetime'5''''''.''''''''89''''''''''''''''''''''''''''''''%'''''''''">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5.89%</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14" name="Text Placeholder 2">
            <a:extLst>
              <a:ext uri="{FF2B5EF4-FFF2-40B4-BE49-F238E27FC236}">
                <a16:creationId xmlns:a16="http://schemas.microsoft.com/office/drawing/2014/main" id="{06309669-A508-D978-F10F-282017A49679}"/>
              </a:ext>
            </a:extLst>
          </p:cNvPr>
          <p:cNvSpPr>
            <a:spLocks/>
          </p:cNvSpPr>
          <p:nvPr>
            <p:custDataLst>
              <p:tags r:id="rId8"/>
            </p:custDataLst>
          </p:nvPr>
        </p:nvSpPr>
        <p:spPr bwMode="auto">
          <a:xfrm>
            <a:off x="3898900" y="914400"/>
            <a:ext cx="676275" cy="417513"/>
          </a:xfrm>
          <a:prstGeom prst="rect">
            <a:avLst/>
          </a:prstGeom>
          <a:solidFill>
            <a:schemeClr val="accent1"/>
          </a:solidFill>
          <a:ln>
            <a:noFill/>
          </a:ln>
          <a:effectLst/>
        </p:spPr>
        <p:txBody>
          <a:bodyPr vert="horz" wrap="none" lIns="0" tIns="112713"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140F781C-D966-4BA3-9C0B-D3AEE9A916C6}" type="datetime'''''''''2''''''''''''''''''''''3''''''''''''''''''''/''2''4'''">
              <a:rPr lang="en-GB" altLang="en-US" sz="1400" b="1" smtClean="0">
                <a:solidFill>
                  <a:schemeClr val="bg1"/>
                </a:solidFill>
                <a:effectLst/>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23/24</a:t>
            </a:fld>
            <a:endParaRPr lang="en-GB" sz="14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15" name="Text Placeholder 2">
            <a:extLst>
              <a:ext uri="{FF2B5EF4-FFF2-40B4-BE49-F238E27FC236}">
                <a16:creationId xmlns:a16="http://schemas.microsoft.com/office/drawing/2014/main" id="{70321873-5007-3C3E-27DC-8D59ADEFA437}"/>
              </a:ext>
            </a:extLst>
          </p:cNvPr>
          <p:cNvSpPr>
            <a:spLocks/>
          </p:cNvSpPr>
          <p:nvPr>
            <p:custDataLst>
              <p:tags r:id="rId9"/>
            </p:custDataLst>
          </p:nvPr>
        </p:nvSpPr>
        <p:spPr bwMode="auto">
          <a:xfrm>
            <a:off x="4575175" y="914400"/>
            <a:ext cx="657225" cy="417513"/>
          </a:xfrm>
          <a:prstGeom prst="rect">
            <a:avLst/>
          </a:prstGeom>
          <a:solidFill>
            <a:schemeClr val="accent1"/>
          </a:solidFill>
          <a:ln>
            <a:noFill/>
          </a:ln>
          <a:effectLst/>
        </p:spPr>
        <p:txBody>
          <a:bodyPr vert="horz" wrap="none" lIns="0" tIns="112713"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C66B6244-6E5C-4197-B91F-222A3AA7A5FC}" type="datetime'''''''''2''''''''2/''2''''''''''''''''''''''''3'''''''">
              <a:rPr lang="en-GB" altLang="en-US" sz="1400" b="1" smtClean="0">
                <a:solidFill>
                  <a:schemeClr val="bg1"/>
                </a:solidFill>
                <a:effectLst/>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22/23</a:t>
            </a:fld>
            <a:endParaRPr lang="en-GB" sz="14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16" name="Text Placeholder 2">
            <a:extLst>
              <a:ext uri="{FF2B5EF4-FFF2-40B4-BE49-F238E27FC236}">
                <a16:creationId xmlns:a16="http://schemas.microsoft.com/office/drawing/2014/main" id="{EEC6B976-9E57-E1B8-E89C-4DDD9A056BA6}"/>
              </a:ext>
            </a:extLst>
          </p:cNvPr>
          <p:cNvSpPr>
            <a:spLocks/>
          </p:cNvSpPr>
          <p:nvPr>
            <p:custDataLst>
              <p:tags r:id="rId10"/>
            </p:custDataLst>
          </p:nvPr>
        </p:nvSpPr>
        <p:spPr bwMode="auto">
          <a:xfrm>
            <a:off x="5232400" y="914400"/>
            <a:ext cx="736600" cy="417513"/>
          </a:xfrm>
          <a:prstGeom prst="rect">
            <a:avLst/>
          </a:prstGeom>
          <a:solidFill>
            <a:schemeClr val="accent1"/>
          </a:solidFill>
          <a:ln>
            <a:noFill/>
          </a:ln>
          <a:effectLst/>
        </p:spPr>
        <p:txBody>
          <a:bodyPr vert="horz" wrap="none" lIns="0" tIns="112713"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F26B01C8-2173-4FAC-B1CC-57EE0AF96833}" type="datetime'''2''''''1/''''''''''''''''''''''''''2''2'''''''''''''">
              <a:rPr lang="en-GB" altLang="en-US" sz="1400" b="1" smtClean="0">
                <a:solidFill>
                  <a:schemeClr val="bg1"/>
                </a:solidFill>
                <a:effectLst/>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21/22</a:t>
            </a:fld>
            <a:endParaRPr lang="en-GB" sz="14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18" name="Text Placeholder 2">
            <a:extLst>
              <a:ext uri="{FF2B5EF4-FFF2-40B4-BE49-F238E27FC236}">
                <a16:creationId xmlns:a16="http://schemas.microsoft.com/office/drawing/2014/main" id="{213A5768-38EB-35AD-BD22-0F10344E9601}"/>
              </a:ext>
            </a:extLst>
          </p:cNvPr>
          <p:cNvSpPr>
            <a:spLocks/>
          </p:cNvSpPr>
          <p:nvPr>
            <p:custDataLst>
              <p:tags r:id="rId11"/>
            </p:custDataLst>
          </p:nvPr>
        </p:nvSpPr>
        <p:spPr bwMode="auto">
          <a:xfrm>
            <a:off x="3898900" y="1331913"/>
            <a:ext cx="676275"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1125"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A4BA3F2D-68D5-4ADA-9621-32B9BD953B42}" type="datetime'''''''''''''''1''''''''3,''''''''''''''''0''6''6'''''''">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13,066</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19" name="Text Placeholder 2">
            <a:extLst>
              <a:ext uri="{FF2B5EF4-FFF2-40B4-BE49-F238E27FC236}">
                <a16:creationId xmlns:a16="http://schemas.microsoft.com/office/drawing/2014/main" id="{2C8532E5-AAD4-512F-74BC-2545A3EFC897}"/>
              </a:ext>
            </a:extLst>
          </p:cNvPr>
          <p:cNvSpPr>
            <a:spLocks/>
          </p:cNvSpPr>
          <p:nvPr>
            <p:custDataLst>
              <p:tags r:id="rId12"/>
            </p:custDataLst>
          </p:nvPr>
        </p:nvSpPr>
        <p:spPr bwMode="auto">
          <a:xfrm>
            <a:off x="4575175" y="1331913"/>
            <a:ext cx="657225"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1125"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A87BA490-0831-4B99-B210-E2A01B94DD38}" type="datetime'''''''''1''''''''2'''''''''''''''''',7''2''''''''7'''''''''">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12,727</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20" name="Text Placeholder 2">
            <a:extLst>
              <a:ext uri="{FF2B5EF4-FFF2-40B4-BE49-F238E27FC236}">
                <a16:creationId xmlns:a16="http://schemas.microsoft.com/office/drawing/2014/main" id="{0143EA71-5AB0-C188-DD04-7B2E695CD097}"/>
              </a:ext>
            </a:extLst>
          </p:cNvPr>
          <p:cNvSpPr>
            <a:spLocks/>
          </p:cNvSpPr>
          <p:nvPr>
            <p:custDataLst>
              <p:tags r:id="rId13"/>
            </p:custDataLst>
          </p:nvPr>
        </p:nvSpPr>
        <p:spPr bwMode="auto">
          <a:xfrm>
            <a:off x="5232400" y="1331913"/>
            <a:ext cx="736600"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1125"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9C8B0ABD-8464-4607-96E4-DC1F72A50454}" type="datetime'''''''''''''''''''1''''''1'''',''''''''''''''8''''''''4''6'">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11,846</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22" name="Text Placeholder 2">
            <a:extLst>
              <a:ext uri="{FF2B5EF4-FFF2-40B4-BE49-F238E27FC236}">
                <a16:creationId xmlns:a16="http://schemas.microsoft.com/office/drawing/2014/main" id="{0DA29353-B550-FFDB-523F-F32161D3CC88}"/>
              </a:ext>
            </a:extLst>
          </p:cNvPr>
          <p:cNvSpPr>
            <a:spLocks/>
          </p:cNvSpPr>
          <p:nvPr>
            <p:custDataLst>
              <p:tags r:id="rId14"/>
            </p:custDataLst>
          </p:nvPr>
        </p:nvSpPr>
        <p:spPr bwMode="auto">
          <a:xfrm>
            <a:off x="3898900" y="1747838"/>
            <a:ext cx="676275"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1125"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AF14308D-5AB1-43AC-94F9-92134FB78443}" type="datetime'2''''''''.''''''''''''''''70''''''''''''''''''''''''%'''">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2.70%</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23" name="Text Placeholder 2">
            <a:extLst>
              <a:ext uri="{FF2B5EF4-FFF2-40B4-BE49-F238E27FC236}">
                <a16:creationId xmlns:a16="http://schemas.microsoft.com/office/drawing/2014/main" id="{6976D200-754F-E732-2DF5-EF67AF07C615}"/>
              </a:ext>
            </a:extLst>
          </p:cNvPr>
          <p:cNvSpPr>
            <a:spLocks/>
          </p:cNvSpPr>
          <p:nvPr>
            <p:custDataLst>
              <p:tags r:id="rId15"/>
            </p:custDataLst>
          </p:nvPr>
        </p:nvSpPr>
        <p:spPr bwMode="auto">
          <a:xfrm>
            <a:off x="4575175" y="1747838"/>
            <a:ext cx="657225"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1125"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85C1C6C8-300C-4A80-AF65-A270EC8484C2}" type="datetime'''''''7''''''''.''''4''0''''''''''''''''''''''%'''''">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7.40%</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24" name="Text Placeholder 2">
            <a:extLst>
              <a:ext uri="{FF2B5EF4-FFF2-40B4-BE49-F238E27FC236}">
                <a16:creationId xmlns:a16="http://schemas.microsoft.com/office/drawing/2014/main" id="{F4DD3DCD-3238-49A6-FD47-33B18F19B762}"/>
              </a:ext>
            </a:extLst>
          </p:cNvPr>
          <p:cNvSpPr>
            <a:spLocks/>
          </p:cNvSpPr>
          <p:nvPr>
            <p:custDataLst>
              <p:tags r:id="rId16"/>
            </p:custDataLst>
          </p:nvPr>
        </p:nvSpPr>
        <p:spPr bwMode="auto">
          <a:xfrm>
            <a:off x="5232400" y="1747838"/>
            <a:ext cx="736600"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1125"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C4AA8756-F56F-47FE-BB33-2AE64EA02EC3}" type="datetime'''''''''''''''''(''''6''''''''.5''''''''0'')''''''''''%'''">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(6.50)%</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26" name="Text Placeholder 2">
            <a:extLst>
              <a:ext uri="{FF2B5EF4-FFF2-40B4-BE49-F238E27FC236}">
                <a16:creationId xmlns:a16="http://schemas.microsoft.com/office/drawing/2014/main" id="{4FB7614A-33F5-B4F5-C2D9-CA3B4F600858}"/>
              </a:ext>
            </a:extLst>
          </p:cNvPr>
          <p:cNvSpPr>
            <a:spLocks/>
          </p:cNvSpPr>
          <p:nvPr>
            <p:custDataLst>
              <p:tags r:id="rId17"/>
            </p:custDataLst>
          </p:nvPr>
        </p:nvSpPr>
        <p:spPr bwMode="auto">
          <a:xfrm>
            <a:off x="344488" y="2163763"/>
            <a:ext cx="2141538" cy="6080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112713" rIns="0" bIns="111125"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600A0B52-28C3-4DBA-BC19-AD3B4599E9E3}" type="datetime'C''ompr''ehe''n''si''ve'' Inco''me''/''(''''''''los''''s)'''''">
              <a:rPr lang="en-GB" altLang="en-US" sz="1400" smtClean="0">
                <a:latin typeface="Arial" panose="020B0604020202020204" pitchFamily="34" charset="0"/>
                <a:cs typeface="Arial" panose="020B0604020202020204" pitchFamily="34" charset="0"/>
                <a:sym typeface="Arial" panose="020B0604020202020204" pitchFamily="34" charset="0"/>
              </a:rPr>
              <a:pPr/>
              <a:t>Comprehensive Income/(loss)</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27" name="Text Placeholder 2">
            <a:extLst>
              <a:ext uri="{FF2B5EF4-FFF2-40B4-BE49-F238E27FC236}">
                <a16:creationId xmlns:a16="http://schemas.microsoft.com/office/drawing/2014/main" id="{29EB5D59-1343-A9C8-96E2-75A3D5DE7029}"/>
              </a:ext>
            </a:extLst>
          </p:cNvPr>
          <p:cNvSpPr>
            <a:spLocks/>
          </p:cNvSpPr>
          <p:nvPr>
            <p:custDataLst>
              <p:tags r:id="rId18"/>
            </p:custDataLst>
          </p:nvPr>
        </p:nvSpPr>
        <p:spPr bwMode="auto">
          <a:xfrm>
            <a:off x="3241675" y="2163763"/>
            <a:ext cx="657225" cy="6080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07963" rIns="0" bIns="20796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E6A7112D-76D8-447F-A8AF-3B45417933B2}" type="datetime'''''''''''''''2'''',1''''4''''''''''''''''''''''''5'''">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2,145</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28" name="Text Placeholder 2">
            <a:extLst>
              <a:ext uri="{FF2B5EF4-FFF2-40B4-BE49-F238E27FC236}">
                <a16:creationId xmlns:a16="http://schemas.microsoft.com/office/drawing/2014/main" id="{BB7036F0-9F30-431B-C609-6D094E70F4D9}"/>
              </a:ext>
            </a:extLst>
          </p:cNvPr>
          <p:cNvSpPr>
            <a:spLocks/>
          </p:cNvSpPr>
          <p:nvPr>
            <p:custDataLst>
              <p:tags r:id="rId19"/>
            </p:custDataLst>
          </p:nvPr>
        </p:nvSpPr>
        <p:spPr bwMode="auto">
          <a:xfrm>
            <a:off x="3898900" y="2163763"/>
            <a:ext cx="676275" cy="6080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07963" rIns="0" bIns="20796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A332564F-8337-4A23-8804-C8608EF4E482}" type="datetime'''(''2,''''''''''7''''''''1''''''2'''''''')'''''''''''''''">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(2,712)</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29" name="Text Placeholder 2">
            <a:extLst>
              <a:ext uri="{FF2B5EF4-FFF2-40B4-BE49-F238E27FC236}">
                <a16:creationId xmlns:a16="http://schemas.microsoft.com/office/drawing/2014/main" id="{E6FF2F9A-51A2-FFD5-5848-F2F2508B2C45}"/>
              </a:ext>
            </a:extLst>
          </p:cNvPr>
          <p:cNvSpPr>
            <a:spLocks/>
          </p:cNvSpPr>
          <p:nvPr>
            <p:custDataLst>
              <p:tags r:id="rId20"/>
            </p:custDataLst>
          </p:nvPr>
        </p:nvSpPr>
        <p:spPr bwMode="auto">
          <a:xfrm>
            <a:off x="4575175" y="2163763"/>
            <a:ext cx="657225" cy="6080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07963" rIns="0" bIns="20796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33F52372-8452-4C87-9437-5ED73733D63D}" type="datetime'''''''''7''''''''2''''''''''''''''''''''''7'''''''''''''''''">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727</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30" name="Text Placeholder 2">
            <a:extLst>
              <a:ext uri="{FF2B5EF4-FFF2-40B4-BE49-F238E27FC236}">
                <a16:creationId xmlns:a16="http://schemas.microsoft.com/office/drawing/2014/main" id="{65885FB1-3CD4-7DCF-916B-EFF85BBD4553}"/>
              </a:ext>
            </a:extLst>
          </p:cNvPr>
          <p:cNvSpPr>
            <a:spLocks/>
          </p:cNvSpPr>
          <p:nvPr>
            <p:custDataLst>
              <p:tags r:id="rId21"/>
            </p:custDataLst>
          </p:nvPr>
        </p:nvSpPr>
        <p:spPr bwMode="auto">
          <a:xfrm>
            <a:off x="5232400" y="2163763"/>
            <a:ext cx="736600" cy="6080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07963" rIns="0" bIns="20796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3ECD4086-640B-44F6-9AD2-286D684CA362}" type="datetime'7,''''''''''''''''''0''2''''''''''''6'''''''''''''''''''">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7,026</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32" name="Text Placeholder 2">
            <a:extLst>
              <a:ext uri="{FF2B5EF4-FFF2-40B4-BE49-F238E27FC236}">
                <a16:creationId xmlns:a16="http://schemas.microsoft.com/office/drawing/2014/main" id="{0F79A123-97D4-4168-414A-DEBC41C5411C}"/>
              </a:ext>
            </a:extLst>
          </p:cNvPr>
          <p:cNvSpPr>
            <a:spLocks/>
          </p:cNvSpPr>
          <p:nvPr>
            <p:custDataLst>
              <p:tags r:id="rId22"/>
            </p:custDataLst>
          </p:nvPr>
        </p:nvSpPr>
        <p:spPr bwMode="auto">
          <a:xfrm>
            <a:off x="344488" y="2771775"/>
            <a:ext cx="2141538"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2713" rIns="0" bIns="111125"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DB7F8615-70AA-494E-A2AE-52FC35EE4D74}" type="datetime'U''''nde''r''''''ly''ing su''r''''p''''lus/(l''''''o''''s''s)'">
              <a:rPr lang="en-GB" altLang="en-US" sz="1400" smtClean="0">
                <a:latin typeface="Arial" panose="020B0604020202020204" pitchFamily="34" charset="0"/>
                <a:cs typeface="Arial" panose="020B0604020202020204" pitchFamily="34" charset="0"/>
                <a:sym typeface="Arial" panose="020B0604020202020204" pitchFamily="34" charset="0"/>
              </a:rPr>
              <a:pPr/>
              <a:t>Underlying surplus/(loss)</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33" name="Text Placeholder 2">
            <a:extLst>
              <a:ext uri="{FF2B5EF4-FFF2-40B4-BE49-F238E27FC236}">
                <a16:creationId xmlns:a16="http://schemas.microsoft.com/office/drawing/2014/main" id="{ED8717DF-A7EE-9951-0C45-2C2CD0441ABC}"/>
              </a:ext>
            </a:extLst>
          </p:cNvPr>
          <p:cNvSpPr>
            <a:spLocks/>
          </p:cNvSpPr>
          <p:nvPr>
            <p:custDataLst>
              <p:tags r:id="rId23"/>
            </p:custDataLst>
          </p:nvPr>
        </p:nvSpPr>
        <p:spPr bwMode="auto">
          <a:xfrm>
            <a:off x="3241675" y="2771775"/>
            <a:ext cx="657225"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2713" rIns="0" bIns="111125"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3EE4E67E-26C0-4A6F-843E-BE6139188417}" type="datetime'''''''''1'''''',''''''''''''''''''3''0''''''''''''''0'''''">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1,300</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34" name="Text Placeholder 2">
            <a:extLst>
              <a:ext uri="{FF2B5EF4-FFF2-40B4-BE49-F238E27FC236}">
                <a16:creationId xmlns:a16="http://schemas.microsoft.com/office/drawing/2014/main" id="{B7F93109-D1FE-A843-400B-151797C3346F}"/>
              </a:ext>
            </a:extLst>
          </p:cNvPr>
          <p:cNvSpPr>
            <a:spLocks/>
          </p:cNvSpPr>
          <p:nvPr>
            <p:custDataLst>
              <p:tags r:id="rId24"/>
            </p:custDataLst>
          </p:nvPr>
        </p:nvSpPr>
        <p:spPr bwMode="auto">
          <a:xfrm>
            <a:off x="3898900" y="2771775"/>
            <a:ext cx="676275"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2713" rIns="0" bIns="111125"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F35F3817-97F7-4C60-8691-72866628D37A}" type="datetime'''''''1,''''''''0''''4''''''''''''''''''7'''''''''''''''''''''">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1,047</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35" name="Text Placeholder 2">
            <a:extLst>
              <a:ext uri="{FF2B5EF4-FFF2-40B4-BE49-F238E27FC236}">
                <a16:creationId xmlns:a16="http://schemas.microsoft.com/office/drawing/2014/main" id="{06684F41-872E-C8C0-C7C3-3ED9953869DA}"/>
              </a:ext>
            </a:extLst>
          </p:cNvPr>
          <p:cNvSpPr>
            <a:spLocks/>
          </p:cNvSpPr>
          <p:nvPr>
            <p:custDataLst>
              <p:tags r:id="rId25"/>
            </p:custDataLst>
          </p:nvPr>
        </p:nvSpPr>
        <p:spPr bwMode="auto">
          <a:xfrm>
            <a:off x="4575175" y="2771775"/>
            <a:ext cx="657225"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2713" rIns="0" bIns="111125"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A9718EC9-6099-4A04-BDDE-DB5FC090CF1B}" type="datetime'''''''1'''''''''''''''''''''''',''2''66'''''''''''''''''''''">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1,266</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36" name="Text Placeholder 2">
            <a:extLst>
              <a:ext uri="{FF2B5EF4-FFF2-40B4-BE49-F238E27FC236}">
                <a16:creationId xmlns:a16="http://schemas.microsoft.com/office/drawing/2014/main" id="{944693B5-B545-7531-CFEE-993D0DA9A235}"/>
              </a:ext>
            </a:extLst>
          </p:cNvPr>
          <p:cNvSpPr>
            <a:spLocks/>
          </p:cNvSpPr>
          <p:nvPr>
            <p:custDataLst>
              <p:tags r:id="rId26"/>
            </p:custDataLst>
          </p:nvPr>
        </p:nvSpPr>
        <p:spPr bwMode="auto">
          <a:xfrm>
            <a:off x="5232400" y="2771775"/>
            <a:ext cx="736600"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2713" rIns="0" bIns="111125"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DE37B183-3CA7-4CCA-935B-80380BBEC243}" type="datetime'''''''''''''''''''''1'''''''''''''''''''''''''''',''''9''''91'">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1,991</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38" name="Text Placeholder 2">
            <a:extLst>
              <a:ext uri="{FF2B5EF4-FFF2-40B4-BE49-F238E27FC236}">
                <a16:creationId xmlns:a16="http://schemas.microsoft.com/office/drawing/2014/main" id="{1324D947-418C-11BB-3FDB-06233EA11813}"/>
              </a:ext>
            </a:extLst>
          </p:cNvPr>
          <p:cNvSpPr>
            <a:spLocks/>
          </p:cNvSpPr>
          <p:nvPr>
            <p:custDataLst>
              <p:tags r:id="rId27"/>
            </p:custDataLst>
          </p:nvPr>
        </p:nvSpPr>
        <p:spPr bwMode="auto">
          <a:xfrm>
            <a:off x="344488" y="3187700"/>
            <a:ext cx="2141538" cy="8016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112713"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3CCBD0CF-0BE6-44B5-832D-835787AF7936}" type="datetime'U''nderlying surplus/(''loss) exclu''''ding Housemark result'">
              <a:rPr lang="en-GB" altLang="en-US" sz="1400" smtClean="0">
                <a:latin typeface="Arial" panose="020B0604020202020204" pitchFamily="34" charset="0"/>
                <a:cs typeface="Arial" panose="020B0604020202020204" pitchFamily="34" charset="0"/>
                <a:sym typeface="Arial" panose="020B0604020202020204" pitchFamily="34" charset="0"/>
              </a:rPr>
              <a:pPr/>
              <a:t>Underlying surplus/(loss) excluding Housemark result</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39" name="Text Placeholder 2">
            <a:extLst>
              <a:ext uri="{FF2B5EF4-FFF2-40B4-BE49-F238E27FC236}">
                <a16:creationId xmlns:a16="http://schemas.microsoft.com/office/drawing/2014/main" id="{6F6A034B-6C93-EC88-5C1D-6E150621F9C2}"/>
              </a:ext>
            </a:extLst>
          </p:cNvPr>
          <p:cNvSpPr>
            <a:spLocks/>
          </p:cNvSpPr>
          <p:nvPr>
            <p:custDataLst>
              <p:tags r:id="rId28"/>
            </p:custDataLst>
          </p:nvPr>
        </p:nvSpPr>
        <p:spPr bwMode="auto">
          <a:xfrm>
            <a:off x="3241675" y="3187700"/>
            <a:ext cx="657225" cy="8016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304800" rIns="0" bIns="30480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16FEE5AA-D651-4EC3-87D6-DDCAE392E401}" type="datetime'''''''''''1'''''''''''',''''1''''''''''''''''57'''''''''">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1,157</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40" name="Text Placeholder 2">
            <a:extLst>
              <a:ext uri="{FF2B5EF4-FFF2-40B4-BE49-F238E27FC236}">
                <a16:creationId xmlns:a16="http://schemas.microsoft.com/office/drawing/2014/main" id="{A88F1C81-B9AE-3CB2-8EBB-365DAF1A1DB3}"/>
              </a:ext>
            </a:extLst>
          </p:cNvPr>
          <p:cNvSpPr>
            <a:spLocks/>
          </p:cNvSpPr>
          <p:nvPr>
            <p:custDataLst>
              <p:tags r:id="rId29"/>
            </p:custDataLst>
          </p:nvPr>
        </p:nvSpPr>
        <p:spPr bwMode="auto">
          <a:xfrm>
            <a:off x="3898900" y="3187700"/>
            <a:ext cx="676275" cy="8016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304800" rIns="0" bIns="30480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B715AF0F-F5A4-4D02-9381-1D9870739A19}" type="datetime'''''''9''''''''''''''''''2''''2'''''''''''''''''''''">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922</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41" name="Text Placeholder 2">
            <a:extLst>
              <a:ext uri="{FF2B5EF4-FFF2-40B4-BE49-F238E27FC236}">
                <a16:creationId xmlns:a16="http://schemas.microsoft.com/office/drawing/2014/main" id="{025DC7E1-7C96-5924-B212-55548AE7247C}"/>
              </a:ext>
            </a:extLst>
          </p:cNvPr>
          <p:cNvSpPr>
            <a:spLocks/>
          </p:cNvSpPr>
          <p:nvPr>
            <p:custDataLst>
              <p:tags r:id="rId30"/>
            </p:custDataLst>
          </p:nvPr>
        </p:nvSpPr>
        <p:spPr bwMode="auto">
          <a:xfrm>
            <a:off x="4575175" y="3187700"/>
            <a:ext cx="657225" cy="8016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304800" rIns="0" bIns="30480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E81C95D6-303E-4F2E-8632-132D616EAD09}" type="datetime'''''''''''''''1,''''2''''''''''''''''6''''3'''''''''''''''''">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1,263</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42" name="Text Placeholder 2">
            <a:extLst>
              <a:ext uri="{FF2B5EF4-FFF2-40B4-BE49-F238E27FC236}">
                <a16:creationId xmlns:a16="http://schemas.microsoft.com/office/drawing/2014/main" id="{79333712-6F95-C08C-AF33-DD0A6679FC91}"/>
              </a:ext>
            </a:extLst>
          </p:cNvPr>
          <p:cNvSpPr>
            <a:spLocks/>
          </p:cNvSpPr>
          <p:nvPr>
            <p:custDataLst>
              <p:tags r:id="rId31"/>
            </p:custDataLst>
          </p:nvPr>
        </p:nvSpPr>
        <p:spPr bwMode="auto">
          <a:xfrm>
            <a:off x="5232400" y="3187700"/>
            <a:ext cx="736600" cy="8016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304800" rIns="0" bIns="30480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CEEA506F-C693-4446-8DF9-762309E74D49}" type="datetime'''1,41''''''''''''''''''''''''''''''''''''''''4'''''">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1,414</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44" name="Text Placeholder 2">
            <a:extLst>
              <a:ext uri="{FF2B5EF4-FFF2-40B4-BE49-F238E27FC236}">
                <a16:creationId xmlns:a16="http://schemas.microsoft.com/office/drawing/2014/main" id="{FC0684F9-0EAD-8872-7773-2543C3B1BC11}"/>
              </a:ext>
            </a:extLst>
          </p:cNvPr>
          <p:cNvSpPr>
            <a:spLocks/>
          </p:cNvSpPr>
          <p:nvPr>
            <p:custDataLst>
              <p:tags r:id="rId32"/>
            </p:custDataLst>
          </p:nvPr>
        </p:nvSpPr>
        <p:spPr bwMode="auto">
          <a:xfrm>
            <a:off x="344488" y="3989388"/>
            <a:ext cx="2141538"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1125"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2E673588-92E8-4686-B5A5-8C5AC86B59B0}" type="datetime'''Ne''t'''''''' ''''a''s''''s''''''''''''''''ets'''''''''''''">
              <a:rPr lang="en-GB" altLang="en-US" sz="1400" smtClean="0">
                <a:latin typeface="Arial" panose="020B0604020202020204" pitchFamily="34" charset="0"/>
                <a:cs typeface="Arial" panose="020B0604020202020204" pitchFamily="34" charset="0"/>
                <a:sym typeface="Arial" panose="020B0604020202020204" pitchFamily="34" charset="0"/>
              </a:rPr>
              <a:pPr/>
              <a:t>Net assets</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45" name="Text Placeholder 2">
            <a:extLst>
              <a:ext uri="{FF2B5EF4-FFF2-40B4-BE49-F238E27FC236}">
                <a16:creationId xmlns:a16="http://schemas.microsoft.com/office/drawing/2014/main" id="{4BB7A08C-384D-EB1C-18EB-11B111B7C8CC}"/>
              </a:ext>
            </a:extLst>
          </p:cNvPr>
          <p:cNvSpPr>
            <a:spLocks/>
          </p:cNvSpPr>
          <p:nvPr>
            <p:custDataLst>
              <p:tags r:id="rId33"/>
            </p:custDataLst>
          </p:nvPr>
        </p:nvSpPr>
        <p:spPr bwMode="auto">
          <a:xfrm>
            <a:off x="3241675" y="3989388"/>
            <a:ext cx="657225"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1125"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E0B5C9A9-833C-4B4D-9A91-F41A72739343}" type="datetime'''''''''1''''''''''''''''''''''1'''''''',8''''7''1'''''">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11,871</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46" name="Text Placeholder 2">
            <a:extLst>
              <a:ext uri="{FF2B5EF4-FFF2-40B4-BE49-F238E27FC236}">
                <a16:creationId xmlns:a16="http://schemas.microsoft.com/office/drawing/2014/main" id="{4104B82C-3994-8AC4-C95F-49FCDA77F2C7}"/>
              </a:ext>
            </a:extLst>
          </p:cNvPr>
          <p:cNvSpPr>
            <a:spLocks/>
          </p:cNvSpPr>
          <p:nvPr>
            <p:custDataLst>
              <p:tags r:id="rId34"/>
            </p:custDataLst>
          </p:nvPr>
        </p:nvSpPr>
        <p:spPr bwMode="auto">
          <a:xfrm>
            <a:off x="3898900" y="3989388"/>
            <a:ext cx="676275"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1125"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42669FEA-5F6F-4AB4-8F6C-F774F1639042}" type="datetime'''''''9'''',''4''''''''''''''''4''''''''''8'''''''''''''''">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9,448</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47" name="Text Placeholder 2">
            <a:extLst>
              <a:ext uri="{FF2B5EF4-FFF2-40B4-BE49-F238E27FC236}">
                <a16:creationId xmlns:a16="http://schemas.microsoft.com/office/drawing/2014/main" id="{80F56304-C7C8-0CCC-ED8A-BD539EED0C84}"/>
              </a:ext>
            </a:extLst>
          </p:cNvPr>
          <p:cNvSpPr>
            <a:spLocks/>
          </p:cNvSpPr>
          <p:nvPr>
            <p:custDataLst>
              <p:tags r:id="rId35"/>
            </p:custDataLst>
          </p:nvPr>
        </p:nvSpPr>
        <p:spPr bwMode="auto">
          <a:xfrm>
            <a:off x="4575175" y="3989388"/>
            <a:ext cx="657225"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1125"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79C815D0-07E2-4D66-B55B-D139BBB866CB}" type="datetime'''''''1''''''''''2,16''''''''''''0'''">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12,160</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48" name="Text Placeholder 2">
            <a:extLst>
              <a:ext uri="{FF2B5EF4-FFF2-40B4-BE49-F238E27FC236}">
                <a16:creationId xmlns:a16="http://schemas.microsoft.com/office/drawing/2014/main" id="{08B9796C-8140-897F-0B8E-06EF9BCCEFFD}"/>
              </a:ext>
            </a:extLst>
          </p:cNvPr>
          <p:cNvSpPr>
            <a:spLocks/>
          </p:cNvSpPr>
          <p:nvPr>
            <p:custDataLst>
              <p:tags r:id="rId36"/>
            </p:custDataLst>
          </p:nvPr>
        </p:nvSpPr>
        <p:spPr bwMode="auto">
          <a:xfrm>
            <a:off x="5232400" y="3989388"/>
            <a:ext cx="736600"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1125"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8D18852F-FC83-46FB-9590-4BDF99559627}" type="datetime'''1''''''1,''''4''''''''''''''''''''3''''''''''''''''''''3'">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11,433</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50" name="Text Placeholder 2">
            <a:extLst>
              <a:ext uri="{FF2B5EF4-FFF2-40B4-BE49-F238E27FC236}">
                <a16:creationId xmlns:a16="http://schemas.microsoft.com/office/drawing/2014/main" id="{573B4835-FB84-EB7D-7C20-208BB98EEC4C}"/>
              </a:ext>
            </a:extLst>
          </p:cNvPr>
          <p:cNvSpPr>
            <a:spLocks/>
          </p:cNvSpPr>
          <p:nvPr>
            <p:custDataLst>
              <p:tags r:id="rId37"/>
            </p:custDataLst>
          </p:nvPr>
        </p:nvSpPr>
        <p:spPr bwMode="auto">
          <a:xfrm>
            <a:off x="344488" y="4405313"/>
            <a:ext cx="2141538"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1125"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CBD0651D-EB3D-482A-B8EB-42F40074DFA6}" type="datetime'N''e''''''t ''c''''''''as''h b''a''lan''''c''''''''''''''e'''">
              <a:rPr lang="en-GB" altLang="en-US" sz="1400" smtClean="0">
                <a:latin typeface="Arial" panose="020B0604020202020204" pitchFamily="34" charset="0"/>
                <a:cs typeface="Arial" panose="020B0604020202020204" pitchFamily="34" charset="0"/>
                <a:sym typeface="Arial" panose="020B0604020202020204" pitchFamily="34" charset="0"/>
              </a:rPr>
              <a:pPr/>
              <a:t>Net cash balance</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51" name="Text Placeholder 2">
            <a:extLst>
              <a:ext uri="{FF2B5EF4-FFF2-40B4-BE49-F238E27FC236}">
                <a16:creationId xmlns:a16="http://schemas.microsoft.com/office/drawing/2014/main" id="{2A8CAD47-8B54-CD7D-3F89-9ECC153E3520}"/>
              </a:ext>
            </a:extLst>
          </p:cNvPr>
          <p:cNvSpPr>
            <a:spLocks/>
          </p:cNvSpPr>
          <p:nvPr>
            <p:custDataLst>
              <p:tags r:id="rId38"/>
            </p:custDataLst>
          </p:nvPr>
        </p:nvSpPr>
        <p:spPr bwMode="auto">
          <a:xfrm>
            <a:off x="3241675" y="4405313"/>
            <a:ext cx="657225"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1125"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94BF69C8-118C-4F63-89A0-5FD043FAB644}" type="datetime'7'''''''''''''''''''''''''''',4''''2''1'''''''''''''''''''''">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7,421</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52" name="Text Placeholder 2">
            <a:extLst>
              <a:ext uri="{FF2B5EF4-FFF2-40B4-BE49-F238E27FC236}">
                <a16:creationId xmlns:a16="http://schemas.microsoft.com/office/drawing/2014/main" id="{8C02B1E2-2793-78FD-2CE7-96AA1FC13942}"/>
              </a:ext>
            </a:extLst>
          </p:cNvPr>
          <p:cNvSpPr>
            <a:spLocks/>
          </p:cNvSpPr>
          <p:nvPr>
            <p:custDataLst>
              <p:tags r:id="rId39"/>
            </p:custDataLst>
          </p:nvPr>
        </p:nvSpPr>
        <p:spPr bwMode="auto">
          <a:xfrm>
            <a:off x="3898900" y="4405313"/>
            <a:ext cx="676275"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1125"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BBA37FC8-3ED4-4828-ACC8-EEA42ABB8451}" type="datetime'''''''''6,''''6''''''''''''''''''''9''4'">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6,694</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53" name="Text Placeholder 2">
            <a:extLst>
              <a:ext uri="{FF2B5EF4-FFF2-40B4-BE49-F238E27FC236}">
                <a16:creationId xmlns:a16="http://schemas.microsoft.com/office/drawing/2014/main" id="{5604E3CC-DB42-E97F-3316-794919547FE0}"/>
              </a:ext>
            </a:extLst>
          </p:cNvPr>
          <p:cNvSpPr>
            <a:spLocks/>
          </p:cNvSpPr>
          <p:nvPr>
            <p:custDataLst>
              <p:tags r:id="rId40"/>
            </p:custDataLst>
          </p:nvPr>
        </p:nvSpPr>
        <p:spPr bwMode="auto">
          <a:xfrm>
            <a:off x="4575175" y="4405313"/>
            <a:ext cx="657225"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1125"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7162F3BB-EF53-427B-8F21-DAA6FC400FAF}" type="datetime'''''''''''''''''''''''''''''''''''3,3''''''''''''''''6''''1'''">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3,361</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54" name="Text Placeholder 2">
            <a:extLst>
              <a:ext uri="{FF2B5EF4-FFF2-40B4-BE49-F238E27FC236}">
                <a16:creationId xmlns:a16="http://schemas.microsoft.com/office/drawing/2014/main" id="{0303512F-B2F1-956D-3CB3-35061859866F}"/>
              </a:ext>
            </a:extLst>
          </p:cNvPr>
          <p:cNvSpPr>
            <a:spLocks/>
          </p:cNvSpPr>
          <p:nvPr>
            <p:custDataLst>
              <p:tags r:id="rId41"/>
            </p:custDataLst>
          </p:nvPr>
        </p:nvSpPr>
        <p:spPr bwMode="auto">
          <a:xfrm>
            <a:off x="5232400" y="4405313"/>
            <a:ext cx="736600"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1125"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996CDE10-369F-4B72-AB77-506FF9E564A9}" type="datetime'''''''''''''4'''',''''2''''''''''21'''''''''''''">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4,221</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
        <p:nvSpPr>
          <p:cNvPr id="74" name="TextBox 73">
            <a:extLst>
              <a:ext uri="{FF2B5EF4-FFF2-40B4-BE49-F238E27FC236}">
                <a16:creationId xmlns:a16="http://schemas.microsoft.com/office/drawing/2014/main" id="{05AE8577-D767-F58E-3941-B804AC7CFF5D}"/>
              </a:ext>
            </a:extLst>
          </p:cNvPr>
          <p:cNvSpPr txBox="1"/>
          <p:nvPr/>
        </p:nvSpPr>
        <p:spPr>
          <a:xfrm>
            <a:off x="233519" y="5086731"/>
            <a:ext cx="5678798" cy="615553"/>
          </a:xfrm>
          <a:prstGeom prst="rect">
            <a:avLst/>
          </a:prstGeom>
          <a:noFill/>
        </p:spPr>
        <p:txBody>
          <a:bodyPr wrap="square" rtlCol="0">
            <a:spAutoFit/>
          </a:bodyPr>
          <a:lstStyle/>
          <a:p>
            <a:r>
              <a:rPr lang="en-GB" sz="1100" i="1" dirty="0">
                <a:effectLst/>
                <a:latin typeface="Arial" panose="020B0604020202020204" pitchFamily="34" charset="0"/>
                <a:ea typeface="Calibri" panose="020F0502020204030204" pitchFamily="34" charset="0"/>
                <a:cs typeface="Times New Roman" panose="02020603050405020304" pitchFamily="18" charset="0"/>
              </a:rPr>
              <a:t>Further details are provided in the Financial Statements, which include a reconciliation of the surplus reported (‘headline surplus’) and the underlying surplus, the measure used in relation to our financial objectives and reserves policy</a:t>
            </a:r>
            <a:r>
              <a:rPr lang="en-GB" sz="1200" dirty="0">
                <a:effectLst/>
                <a:latin typeface="Arial" panose="020B0604020202020204" pitchFamily="34" charset="0"/>
                <a:ea typeface="Calibri" panose="020F0502020204030204" pitchFamily="34" charset="0"/>
                <a:cs typeface="Times New Roman" panose="02020603050405020304" pitchFamily="18" charset="0"/>
              </a:rPr>
              <a:t>.</a:t>
            </a:r>
            <a:endParaRPr lang="en-GB" sz="1200" dirty="0"/>
          </a:p>
        </p:txBody>
      </p:sp>
      <p:sp>
        <p:nvSpPr>
          <p:cNvPr id="4" name="Text Placeholder 2">
            <a:extLst>
              <a:ext uri="{FF2B5EF4-FFF2-40B4-BE49-F238E27FC236}">
                <a16:creationId xmlns:a16="http://schemas.microsoft.com/office/drawing/2014/main" id="{DADFFA91-44A5-4973-6867-D6A1300C476C}"/>
              </a:ext>
            </a:extLst>
          </p:cNvPr>
          <p:cNvSpPr>
            <a:spLocks/>
          </p:cNvSpPr>
          <p:nvPr>
            <p:custDataLst>
              <p:tags r:id="rId42"/>
            </p:custDataLst>
          </p:nvPr>
        </p:nvSpPr>
        <p:spPr bwMode="auto">
          <a:xfrm>
            <a:off x="2486025" y="914400"/>
            <a:ext cx="755650" cy="417513"/>
          </a:xfrm>
          <a:prstGeom prst="rect">
            <a:avLst/>
          </a:prstGeom>
          <a:solidFill>
            <a:schemeClr val="accent1"/>
          </a:solidFill>
          <a:ln>
            <a:noFill/>
          </a:ln>
          <a:effectLst/>
        </p:spPr>
        <p:txBody>
          <a:bodyPr vert="horz" wrap="none" lIns="0" tIns="112713"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C8B7A711-3D09-4F92-A037-947B8582FB5B}" type="datetime'2''''''''''5''''''''''''/''2''''6'''''''''">
              <a:rPr lang="en-GB" altLang="en-US" sz="1400" b="1" smtClean="0">
                <a:solidFill>
                  <a:schemeClr val="bg1"/>
                </a:solidFill>
                <a:effectLst/>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25/26</a:t>
            </a:fld>
            <a:endParaRPr lang="en-GB" sz="14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57" name="Text Placeholder 2">
            <a:extLst>
              <a:ext uri="{FF2B5EF4-FFF2-40B4-BE49-F238E27FC236}">
                <a16:creationId xmlns:a16="http://schemas.microsoft.com/office/drawing/2014/main" id="{91066EED-0784-B7B5-87A9-F96C55F9CBDD}"/>
              </a:ext>
            </a:extLst>
          </p:cNvPr>
          <p:cNvSpPr>
            <a:spLocks/>
          </p:cNvSpPr>
          <p:nvPr>
            <p:custDataLst>
              <p:tags r:id="rId43"/>
            </p:custDataLst>
          </p:nvPr>
        </p:nvSpPr>
        <p:spPr bwMode="auto">
          <a:xfrm>
            <a:off x="2486025" y="1331913"/>
            <a:ext cx="755650"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1125"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58BCC214-FBA2-40A3-A0A5-1E7A713A0864}" type="datetime''' ''''1''''''4,''''10''''''''''2'''' '''''''''''''">
              <a:rPr lang="en-GB" altLang="en-US" sz="1400" smtClean="0"/>
              <a:pPr marL="0" lvl="0" indent="0" algn="ctr">
                <a:spcBef>
                  <a:spcPct val="0"/>
                </a:spcBef>
                <a:spcAft>
                  <a:spcPct val="0"/>
                </a:spcAft>
                <a:buNone/>
              </a:pPr>
              <a:t> 14,102 </a:t>
            </a:fld>
            <a:endParaRPr lang="en-GB" sz="1400" dirty="0">
              <a:cs typeface="Arial" panose="020B0604020202020204" pitchFamily="34" charset="0"/>
              <a:sym typeface="Arial" panose="020B0604020202020204" pitchFamily="34" charset="0"/>
            </a:endParaRPr>
          </a:p>
        </p:txBody>
      </p:sp>
      <p:sp>
        <p:nvSpPr>
          <p:cNvPr id="58" name="Text Placeholder 2">
            <a:extLst>
              <a:ext uri="{FF2B5EF4-FFF2-40B4-BE49-F238E27FC236}">
                <a16:creationId xmlns:a16="http://schemas.microsoft.com/office/drawing/2014/main" id="{2D591F34-A587-395D-F81A-F7670DC740D2}"/>
              </a:ext>
            </a:extLst>
          </p:cNvPr>
          <p:cNvSpPr>
            <a:spLocks/>
          </p:cNvSpPr>
          <p:nvPr>
            <p:custDataLst>
              <p:tags r:id="rId44"/>
            </p:custDataLst>
          </p:nvPr>
        </p:nvSpPr>
        <p:spPr bwMode="auto">
          <a:xfrm>
            <a:off x="2486025" y="1747838"/>
            <a:ext cx="755650"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1125"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D9122A76-F560-4628-B541-64CCE6A9E7EE}" type="datetime'''''''''''1''''''''.''''''''9''''''1''''''''''''''''''%'''">
              <a:rPr lang="en-GB" altLang="en-US" sz="1400" smtClean="0"/>
              <a:pPr marL="0" lvl="0" indent="0" algn="ctr">
                <a:spcBef>
                  <a:spcPct val="0"/>
                </a:spcBef>
                <a:spcAft>
                  <a:spcPct val="0"/>
                </a:spcAft>
                <a:buNone/>
              </a:pPr>
              <a:t>1.91%</a:t>
            </a:fld>
            <a:endParaRPr lang="en-GB" sz="1400" dirty="0">
              <a:cs typeface="Arial" panose="020B0604020202020204" pitchFamily="34" charset="0"/>
              <a:sym typeface="Arial" panose="020B0604020202020204" pitchFamily="34" charset="0"/>
            </a:endParaRPr>
          </a:p>
        </p:txBody>
      </p:sp>
      <p:sp>
        <p:nvSpPr>
          <p:cNvPr id="60" name="Text Placeholder 2">
            <a:extLst>
              <a:ext uri="{FF2B5EF4-FFF2-40B4-BE49-F238E27FC236}">
                <a16:creationId xmlns:a16="http://schemas.microsoft.com/office/drawing/2014/main" id="{91756732-A757-00D6-6791-17212DC0942F}"/>
              </a:ext>
            </a:extLst>
          </p:cNvPr>
          <p:cNvSpPr>
            <a:spLocks/>
          </p:cNvSpPr>
          <p:nvPr>
            <p:custDataLst>
              <p:tags r:id="rId45"/>
            </p:custDataLst>
          </p:nvPr>
        </p:nvSpPr>
        <p:spPr bwMode="auto">
          <a:xfrm>
            <a:off x="2486025" y="2163763"/>
            <a:ext cx="755650" cy="6080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07963" rIns="0" bIns="20796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D42D0BC4-5A3F-4B1E-8FDF-E5C0A11590AD}" type="datetime''''''''''' ''''''2'''''',''''05''''''''9'''''''''''''' '">
              <a:rPr lang="en-GB" altLang="en-US" sz="1400" smtClean="0"/>
              <a:pPr marL="0" lvl="0" indent="0" algn="ctr">
                <a:spcBef>
                  <a:spcPct val="0"/>
                </a:spcBef>
                <a:spcAft>
                  <a:spcPct val="0"/>
                </a:spcAft>
                <a:buNone/>
              </a:pPr>
              <a:t> 2,059 </a:t>
            </a:fld>
            <a:endParaRPr lang="en-GB" sz="1400" dirty="0">
              <a:cs typeface="Arial" panose="020B0604020202020204" pitchFamily="34" charset="0"/>
              <a:sym typeface="Arial" panose="020B0604020202020204" pitchFamily="34" charset="0"/>
            </a:endParaRPr>
          </a:p>
        </p:txBody>
      </p:sp>
      <p:sp>
        <p:nvSpPr>
          <p:cNvPr id="64" name="Text Placeholder 2">
            <a:extLst>
              <a:ext uri="{FF2B5EF4-FFF2-40B4-BE49-F238E27FC236}">
                <a16:creationId xmlns:a16="http://schemas.microsoft.com/office/drawing/2014/main" id="{1E1EE2CA-BD82-D461-9A4D-8631FEB19B88}"/>
              </a:ext>
            </a:extLst>
          </p:cNvPr>
          <p:cNvSpPr>
            <a:spLocks/>
          </p:cNvSpPr>
          <p:nvPr>
            <p:custDataLst>
              <p:tags r:id="rId46"/>
            </p:custDataLst>
          </p:nvPr>
        </p:nvSpPr>
        <p:spPr bwMode="auto">
          <a:xfrm>
            <a:off x="2486025" y="2771775"/>
            <a:ext cx="755650"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2713" rIns="0" bIns="111125"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4C3C008D-1127-4612-80F0-B8876331CA09}" type="datetime''''''' ''1'''''''',''1''4''''''''5 '''''''''">
              <a:rPr lang="en-GB" altLang="en-US" sz="1400" smtClean="0"/>
              <a:pPr marL="0" lvl="0" indent="0" algn="ctr">
                <a:spcBef>
                  <a:spcPct val="0"/>
                </a:spcBef>
                <a:spcAft>
                  <a:spcPct val="0"/>
                </a:spcAft>
                <a:buNone/>
              </a:pPr>
              <a:t> 1,145 </a:t>
            </a:fld>
            <a:endParaRPr lang="en-GB" sz="1400" dirty="0">
              <a:cs typeface="Arial" panose="020B0604020202020204" pitchFamily="34" charset="0"/>
              <a:sym typeface="Arial" panose="020B0604020202020204" pitchFamily="34" charset="0"/>
            </a:endParaRPr>
          </a:p>
        </p:txBody>
      </p:sp>
      <p:sp>
        <p:nvSpPr>
          <p:cNvPr id="66" name="Text Placeholder 2">
            <a:extLst>
              <a:ext uri="{FF2B5EF4-FFF2-40B4-BE49-F238E27FC236}">
                <a16:creationId xmlns:a16="http://schemas.microsoft.com/office/drawing/2014/main" id="{A26A5A6C-E3A1-D2DC-AC73-0AC08FE1BCC0}"/>
              </a:ext>
            </a:extLst>
          </p:cNvPr>
          <p:cNvSpPr>
            <a:spLocks/>
          </p:cNvSpPr>
          <p:nvPr>
            <p:custDataLst>
              <p:tags r:id="rId47"/>
            </p:custDataLst>
          </p:nvPr>
        </p:nvSpPr>
        <p:spPr bwMode="auto">
          <a:xfrm>
            <a:off x="2486025" y="3187700"/>
            <a:ext cx="755650" cy="8016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304800" rIns="0" bIns="30480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71AA80EA-42CE-41DC-8862-3A39091468FA}" type="datetime' ''''''''1'''''''''''',1''''''''1''2'''''' '''''">
              <a:rPr lang="en-GB" altLang="en-US" sz="1400" smtClean="0"/>
              <a:pPr marL="0" lvl="0" indent="0" algn="ctr">
                <a:spcBef>
                  <a:spcPct val="0"/>
                </a:spcBef>
                <a:spcAft>
                  <a:spcPct val="0"/>
                </a:spcAft>
                <a:buNone/>
              </a:pPr>
              <a:t> 1,112 </a:t>
            </a:fld>
            <a:endParaRPr lang="en-GB" sz="1400" dirty="0">
              <a:cs typeface="Arial" panose="020B0604020202020204" pitchFamily="34" charset="0"/>
              <a:sym typeface="Arial" panose="020B0604020202020204" pitchFamily="34" charset="0"/>
            </a:endParaRPr>
          </a:p>
        </p:txBody>
      </p:sp>
      <p:sp>
        <p:nvSpPr>
          <p:cNvPr id="68" name="Text Placeholder 2">
            <a:extLst>
              <a:ext uri="{FF2B5EF4-FFF2-40B4-BE49-F238E27FC236}">
                <a16:creationId xmlns:a16="http://schemas.microsoft.com/office/drawing/2014/main" id="{A3730A24-9A8E-FF4A-7FE9-9A0A26F5C0DF}"/>
              </a:ext>
            </a:extLst>
          </p:cNvPr>
          <p:cNvSpPr>
            <a:spLocks/>
          </p:cNvSpPr>
          <p:nvPr>
            <p:custDataLst>
              <p:tags r:id="rId48"/>
            </p:custDataLst>
          </p:nvPr>
        </p:nvSpPr>
        <p:spPr bwMode="auto">
          <a:xfrm>
            <a:off x="2486025" y="3989388"/>
            <a:ext cx="755650"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1125"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180B8775-85C5-4E34-8B9B-A64B8FA86144}" type="datetime''''''''' ''''''''''''''13,''''''7''''48 '''">
              <a:rPr lang="en-GB" altLang="en-US" sz="1400" smtClean="0"/>
              <a:pPr marL="0" lvl="0" indent="0" algn="ctr">
                <a:spcBef>
                  <a:spcPct val="0"/>
                </a:spcBef>
                <a:spcAft>
                  <a:spcPct val="0"/>
                </a:spcAft>
                <a:buNone/>
              </a:pPr>
              <a:t> 13,748 </a:t>
            </a:fld>
            <a:endParaRPr lang="en-GB" sz="1400" dirty="0">
              <a:cs typeface="Arial" panose="020B0604020202020204" pitchFamily="34" charset="0"/>
              <a:sym typeface="Arial" panose="020B0604020202020204" pitchFamily="34" charset="0"/>
            </a:endParaRPr>
          </a:p>
        </p:txBody>
      </p:sp>
      <p:sp>
        <p:nvSpPr>
          <p:cNvPr id="70" name="Text Placeholder 2">
            <a:extLst>
              <a:ext uri="{FF2B5EF4-FFF2-40B4-BE49-F238E27FC236}">
                <a16:creationId xmlns:a16="http://schemas.microsoft.com/office/drawing/2014/main" id="{990A04A7-0EA7-7C72-8F56-2E80A2EE46C2}"/>
              </a:ext>
            </a:extLst>
          </p:cNvPr>
          <p:cNvSpPr>
            <a:spLocks/>
          </p:cNvSpPr>
          <p:nvPr>
            <p:custDataLst>
              <p:tags r:id="rId49"/>
            </p:custDataLst>
          </p:nvPr>
        </p:nvSpPr>
        <p:spPr bwMode="auto">
          <a:xfrm>
            <a:off x="2486025" y="4405313"/>
            <a:ext cx="755650" cy="4159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111125" rIns="0" bIns="112713"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A32540BD-AC10-4800-89D3-E5ED367046F8}" type="datetime''''' ''''''''''''''''''''''8'''''''''''''''',''''7''5''4 '''">
              <a:rPr lang="en-GB" altLang="en-US" sz="1400" smtClean="0">
                <a:latin typeface="Arial" panose="020B0604020202020204" pitchFamily="34" charset="0"/>
                <a:cs typeface="Arial" panose="020B0604020202020204" pitchFamily="34" charset="0"/>
                <a:sym typeface="Arial" panose="020B0604020202020204" pitchFamily="34" charset="0"/>
              </a:rPr>
              <a:pPr marL="0" lvl="0" indent="0" algn="ctr">
                <a:spcBef>
                  <a:spcPct val="0"/>
                </a:spcBef>
                <a:spcAft>
                  <a:spcPct val="0"/>
                </a:spcAft>
                <a:buNone/>
              </a:pPr>
              <a:t> 8,754 </a:t>
            </a:fld>
            <a:endParaRPr lang="en-GB" sz="1400" dirty="0">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583351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76456ECB-326B-79B3-7C48-F8E6B8A73BFB}"/>
              </a:ext>
            </a:extLst>
          </p:cNvPr>
          <p:cNvGraphicFramePr>
            <a:graphicFrameLocks/>
          </p:cNvGraphicFramePr>
          <p:nvPr>
            <p:custDataLst>
              <p:tags r:id="rId1"/>
            </p:custDataLst>
            <p:extLst>
              <p:ext uri="{D42A27DB-BD31-4B8C-83A1-F6EECF244321}">
                <p14:modId xmlns:p14="http://schemas.microsoft.com/office/powerpoint/2010/main" val="4894675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1" imgW="355" imgH="356" progId="TCLayout.ActiveDocument.1">
                  <p:embed/>
                </p:oleObj>
              </mc:Choice>
              <mc:Fallback>
                <p:oleObj name="think-cell Slide" r:id="rId21" imgW="355" imgH="356" progId="TCLayout.ActiveDocument.1">
                  <p:embed/>
                  <p:pic>
                    <p:nvPicPr>
                      <p:cNvPr id="4" name="think-cell data - do not delete" hidden="1">
                        <a:extLst>
                          <a:ext uri="{FF2B5EF4-FFF2-40B4-BE49-F238E27FC236}">
                            <a16:creationId xmlns:a16="http://schemas.microsoft.com/office/drawing/2014/main" id="{76456ECB-326B-79B3-7C48-F8E6B8A73BFB}"/>
                          </a:ext>
                        </a:extLst>
                      </p:cNvPr>
                      <p:cNvPicPr/>
                      <p:nvPr/>
                    </p:nvPicPr>
                    <p:blipFill>
                      <a:blip r:embed="rId22"/>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CF8F250C-21E4-47FF-A231-F3947FF83515}"/>
              </a:ext>
            </a:extLst>
          </p:cNvPr>
          <p:cNvSpPr>
            <a:spLocks noGrp="1"/>
          </p:cNvSpPr>
          <p:nvPr>
            <p:ph type="title"/>
          </p:nvPr>
        </p:nvSpPr>
        <p:spPr>
          <a:xfrm>
            <a:off x="537370" y="263525"/>
            <a:ext cx="4125912" cy="1141413"/>
          </a:xfrm>
        </p:spPr>
        <p:txBody>
          <a:bodyPr vert="horz" rIns="91440"/>
          <a:lstStyle/>
          <a:p>
            <a:r>
              <a:rPr lang="en-GB" dirty="0"/>
              <a:t>Income</a:t>
            </a:r>
          </a:p>
        </p:txBody>
      </p:sp>
      <p:sp>
        <p:nvSpPr>
          <p:cNvPr id="3" name="Content Placeholder 2">
            <a:extLst>
              <a:ext uri="{FF2B5EF4-FFF2-40B4-BE49-F238E27FC236}">
                <a16:creationId xmlns:a16="http://schemas.microsoft.com/office/drawing/2014/main" id="{C6EF132E-CEB6-0F7A-07BD-2ADD304F1B16}"/>
              </a:ext>
            </a:extLst>
          </p:cNvPr>
          <p:cNvSpPr>
            <a:spLocks noGrp="1"/>
          </p:cNvSpPr>
          <p:nvPr>
            <p:ph idx="1"/>
          </p:nvPr>
        </p:nvSpPr>
        <p:spPr>
          <a:xfrm>
            <a:off x="3613152" y="635000"/>
            <a:ext cx="8285162" cy="4816475"/>
          </a:xfrm>
        </p:spPr>
        <p:txBody>
          <a:bodyPr>
            <a:normAutofit/>
          </a:bodyPr>
          <a:lstStyle/>
          <a:p>
            <a:pPr algn="just">
              <a:buNone/>
            </a:pPr>
            <a:r>
              <a:rPr lang="en-GB"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en-GB" sz="1300" dirty="0"/>
              <a:t>Over two-thirds of our income is derived from the annual affiliation fees paid by our members, totalling £9.1m. The annual changes in affiliation fee income result from changes in the makeup of NHF membership and the level of fees charged. Virtually all English housing associations of any size are NHF members and there has been no significant change in this.</a:t>
            </a:r>
          </a:p>
          <a:p>
            <a:pPr algn="just">
              <a:buNone/>
            </a:pPr>
            <a:r>
              <a:rPr lang="en-GB" sz="1300" dirty="0"/>
              <a:t>	In return for their affiliation fees, members receive support from our staff across the country and a range of core services. The key services are policy work, lobbying and communication.</a:t>
            </a:r>
          </a:p>
          <a:p>
            <a:pPr algn="just">
              <a:buNone/>
            </a:pPr>
            <a:r>
              <a:rPr lang="en-GB" sz="1300" dirty="0"/>
              <a:t>	Income from commercial services is used to support the services we provide for members in return for their affiliation fees. Most commercial services are paid for at the point of delivery, by both members and non-members, with members receiving a discounted rate.</a:t>
            </a:r>
          </a:p>
          <a:p>
            <a:pPr>
              <a:buNone/>
            </a:pPr>
            <a:r>
              <a:rPr lang="en-GB" sz="1300" dirty="0"/>
              <a:t>	Net income from commercial services contributed £3.4m (2025: £3.3m) which, although higher than 2024/25 (£2.75m), is still lower than pre-pandemic levels.</a:t>
            </a:r>
          </a:p>
          <a:p>
            <a:pPr algn="just">
              <a:buNone/>
            </a:pPr>
            <a:r>
              <a:rPr lang="en-GB" sz="1300" dirty="0"/>
              <a:t>	Property rental income was £1.1m (2025 £1.1m), derived from letting out the floors in Lion Court not used for operational purposes. All floors, with the exception of one office space not used for operational purposes, are now fully let on a mix of short-term serviced offices or medium to long-term commercial leases. The property valuation was reduced by £0.5m (2025 by £0.7m) due to the current economic climate and demand for London office space.</a:t>
            </a:r>
          </a:p>
          <a:p>
            <a:pPr algn="just">
              <a:buNone/>
            </a:pPr>
            <a:r>
              <a:rPr lang="en-GB" sz="1300" dirty="0"/>
              <a:t>	£0.3m was received in income, by way of a license fee, from our 50% joint venture investment in Housemark, which provides benchmarking, procurement and consultancy services to the sector.</a:t>
            </a:r>
          </a:p>
          <a:p>
            <a:pPr algn="just">
              <a:buNone/>
            </a:pPr>
            <a:r>
              <a:rPr lang="en-GB" sz="1300" dirty="0"/>
              <a:t>	We also received sundry income amounting to £0.5m in 2026 (2025: £0.6m). Sundry income includes VAT recovery, service charge and grant income. Service charge income relates to the management of the floors let out in Lion Court. </a:t>
            </a:r>
          </a:p>
          <a:p>
            <a:pPr marL="0" indent="0">
              <a:buNone/>
            </a:pPr>
            <a:endParaRPr lang="en-GB" dirty="0"/>
          </a:p>
        </p:txBody>
      </p:sp>
      <p:graphicFrame>
        <p:nvGraphicFramePr>
          <p:cNvPr id="16" name="Chart 15">
            <a:extLst>
              <a:ext uri="{FF2B5EF4-FFF2-40B4-BE49-F238E27FC236}">
                <a16:creationId xmlns:a16="http://schemas.microsoft.com/office/drawing/2014/main" id="{28FCC440-9680-C712-75A4-CD1D0735D77D}"/>
              </a:ext>
            </a:extLst>
          </p:cNvPr>
          <p:cNvGraphicFramePr/>
          <p:nvPr>
            <p:custDataLst>
              <p:tags r:id="rId2"/>
            </p:custDataLst>
            <p:extLst>
              <p:ext uri="{D42A27DB-BD31-4B8C-83A1-F6EECF244321}">
                <p14:modId xmlns:p14="http://schemas.microsoft.com/office/powerpoint/2010/main" val="2177821868"/>
              </p:ext>
            </p:extLst>
          </p:nvPr>
        </p:nvGraphicFramePr>
        <p:xfrm>
          <a:off x="444500" y="1146175"/>
          <a:ext cx="2952750" cy="4000500"/>
        </p:xfrm>
        <a:graphic>
          <a:graphicData uri="http://schemas.openxmlformats.org/drawingml/2006/chart">
            <c:chart xmlns:c="http://schemas.openxmlformats.org/drawingml/2006/chart" xmlns:r="http://schemas.openxmlformats.org/officeDocument/2006/relationships" r:id="rId23"/>
          </a:graphicData>
        </a:graphic>
      </p:graphicFrame>
      <p:cxnSp>
        <p:nvCxnSpPr>
          <p:cNvPr id="118" name="Straight Connector 117">
            <a:extLst>
              <a:ext uri="{FF2B5EF4-FFF2-40B4-BE49-F238E27FC236}">
                <a16:creationId xmlns:a16="http://schemas.microsoft.com/office/drawing/2014/main" id="{78F37E76-6498-087A-0B2E-B6F20EB33BC7}"/>
              </a:ext>
            </a:extLst>
          </p:cNvPr>
          <p:cNvCxnSpPr/>
          <p:nvPr>
            <p:custDataLst>
              <p:tags r:id="rId3"/>
            </p:custDataLst>
          </p:nvPr>
        </p:nvCxnSpPr>
        <p:spPr bwMode="auto">
          <a:xfrm flipV="1">
            <a:off x="1239838" y="1022350"/>
            <a:ext cx="0" cy="238125"/>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19" name="Straight Connector 118">
            <a:extLst>
              <a:ext uri="{FF2B5EF4-FFF2-40B4-BE49-F238E27FC236}">
                <a16:creationId xmlns:a16="http://schemas.microsoft.com/office/drawing/2014/main" id="{1106E0E7-5904-7F06-07C4-60620471D20F}"/>
              </a:ext>
            </a:extLst>
          </p:cNvPr>
          <p:cNvCxnSpPr/>
          <p:nvPr>
            <p:custDataLst>
              <p:tags r:id="rId4"/>
            </p:custDataLst>
          </p:nvPr>
        </p:nvCxnSpPr>
        <p:spPr bwMode="auto">
          <a:xfrm>
            <a:off x="1239838" y="1022350"/>
            <a:ext cx="1360488" cy="0"/>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20" name="Straight Connector 119">
            <a:extLst>
              <a:ext uri="{FF2B5EF4-FFF2-40B4-BE49-F238E27FC236}">
                <a16:creationId xmlns:a16="http://schemas.microsoft.com/office/drawing/2014/main" id="{39645DE7-F7EC-E623-3976-C5D04CC13E49}"/>
              </a:ext>
            </a:extLst>
          </p:cNvPr>
          <p:cNvCxnSpPr/>
          <p:nvPr>
            <p:custDataLst>
              <p:tags r:id="rId5"/>
            </p:custDataLst>
          </p:nvPr>
        </p:nvCxnSpPr>
        <p:spPr bwMode="auto">
          <a:xfrm>
            <a:off x="2600325" y="1022350"/>
            <a:ext cx="0" cy="174625"/>
          </a:xfrm>
          <a:prstGeom prst="line">
            <a:avLst/>
          </a:prstGeom>
          <a:ln w="12700" cap="flat" cmpd="sng" algn="ctr">
            <a:solidFill>
              <a:schemeClr val="tx1"/>
            </a:solidFill>
            <a:prstDash val="solid"/>
            <a:miter lim="800000"/>
            <a:headEnd type="none" w="med" len="med"/>
            <a:tailEnd type="triangle" w="med" len="med"/>
          </a:ln>
          <a:effectLst/>
        </p:spPr>
        <p:style>
          <a:lnRef idx="1">
            <a:schemeClr val="dk1"/>
          </a:lnRef>
          <a:fillRef idx="0">
            <a:schemeClr val="dk1"/>
          </a:fillRef>
          <a:effectRef idx="0">
            <a:schemeClr val="dk1"/>
          </a:effectRef>
          <a:fontRef idx="minor">
            <a:schemeClr val="tx1"/>
          </a:fontRef>
        </p:style>
      </p:cxnSp>
      <p:sp>
        <p:nvSpPr>
          <p:cNvPr id="92" name="Text Placeholder 2">
            <a:extLst>
              <a:ext uri="{FF2B5EF4-FFF2-40B4-BE49-F238E27FC236}">
                <a16:creationId xmlns:a16="http://schemas.microsoft.com/office/drawing/2014/main" id="{4C22C4C7-8EF1-BC45-AB72-EA32A7423E55}"/>
              </a:ext>
            </a:extLst>
          </p:cNvPr>
          <p:cNvSpPr>
            <a:spLocks/>
          </p:cNvSpPr>
          <p:nvPr>
            <p:custDataLst>
              <p:tags r:id="rId6"/>
            </p:custDataLst>
          </p:nvPr>
        </p:nvSpPr>
        <p:spPr bwMode="auto">
          <a:xfrm>
            <a:off x="1036638" y="4933950"/>
            <a:ext cx="406400"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DCBD23EA-10E2-4AD4-84DB-F0B766F67573}" type="datetime'''''''''''''''''''''2''''''''''''''''''''''''0''''2''5'''''">
              <a:rPr lang="en-GB" altLang="en-US" sz="1400" b="1" smtClean="0"/>
              <a:pPr marL="0" lvl="0" indent="0" algn="ctr">
                <a:spcBef>
                  <a:spcPct val="0"/>
                </a:spcBef>
                <a:spcAft>
                  <a:spcPct val="0"/>
                </a:spcAft>
                <a:buNone/>
              </a:pPr>
              <a:t>2025</a:t>
            </a:fld>
            <a:endParaRPr lang="en-GB" sz="1400" b="1" dirty="0"/>
          </a:p>
        </p:txBody>
      </p:sp>
      <p:sp>
        <p:nvSpPr>
          <p:cNvPr id="94" name="Text Placeholder 2">
            <a:extLst>
              <a:ext uri="{FF2B5EF4-FFF2-40B4-BE49-F238E27FC236}">
                <a16:creationId xmlns:a16="http://schemas.microsoft.com/office/drawing/2014/main" id="{4C22C4C7-8EF1-BC45-AB72-EA32A7423E55}"/>
              </a:ext>
            </a:extLst>
          </p:cNvPr>
          <p:cNvSpPr>
            <a:spLocks/>
          </p:cNvSpPr>
          <p:nvPr>
            <p:custDataLst>
              <p:tags r:id="rId7"/>
            </p:custDataLst>
          </p:nvPr>
        </p:nvSpPr>
        <p:spPr bwMode="auto">
          <a:xfrm>
            <a:off x="2397125" y="4933950"/>
            <a:ext cx="406400"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DB356573-FB78-4D78-8CA6-2AF61AF3A095}" type="datetime'''''''2''''0''''''''''''''''26'''''''''''''''''">
              <a:rPr lang="en-GB" altLang="en-US" sz="1400" b="1" smtClean="0"/>
              <a:pPr marL="0" lvl="0" indent="0" algn="ctr">
                <a:spcBef>
                  <a:spcPct val="0"/>
                </a:spcBef>
                <a:spcAft>
                  <a:spcPct val="0"/>
                </a:spcAft>
                <a:buNone/>
              </a:pPr>
              <a:t>2026</a:t>
            </a:fld>
            <a:endParaRPr lang="en-GB" sz="1400" b="1" dirty="0"/>
          </a:p>
        </p:txBody>
      </p:sp>
      <p:sp>
        <p:nvSpPr>
          <p:cNvPr id="99" name="Text Placeholder 2">
            <a:extLst>
              <a:ext uri="{FF2B5EF4-FFF2-40B4-BE49-F238E27FC236}">
                <a16:creationId xmlns:a16="http://schemas.microsoft.com/office/drawing/2014/main" id="{4C22C4C7-8EF1-BC45-AB72-EA32A7423E55}"/>
              </a:ext>
            </a:extLst>
          </p:cNvPr>
          <p:cNvSpPr>
            <a:spLocks/>
          </p:cNvSpPr>
          <p:nvPr>
            <p:custDataLst>
              <p:tags r:id="rId8"/>
            </p:custDataLst>
          </p:nvPr>
        </p:nvSpPr>
        <p:spPr bwMode="gray">
          <a:xfrm>
            <a:off x="850900" y="1298575"/>
            <a:ext cx="77946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r>
              <a:rPr lang="en-GB" altLang="en-US" sz="1400"/>
              <a:t>£</a:t>
            </a:r>
            <a:fld id="{3A3168EA-92E4-4AD7-95BD-A1A414AD8827}" type="datetime'''''''''''''''''13'''''',83''''''''''''''''8'''''''''''''''">
              <a:rPr lang="en-GB" altLang="en-US" sz="1400" smtClean="0"/>
              <a:pPr marL="0" lvl="0" indent="0" algn="ctr">
                <a:spcBef>
                  <a:spcPct val="0"/>
                </a:spcBef>
                <a:spcAft>
                  <a:spcPct val="0"/>
                </a:spcAft>
                <a:buNone/>
              </a:pPr>
              <a:t>13,838</a:t>
            </a:fld>
            <a:r>
              <a:rPr lang="en-GB" altLang="en-US" sz="1400"/>
              <a:t>k</a:t>
            </a:r>
            <a:endParaRPr lang="en-GB" sz="1400" dirty="0"/>
          </a:p>
        </p:txBody>
      </p:sp>
      <p:sp>
        <p:nvSpPr>
          <p:cNvPr id="100" name="Text Placeholder 2">
            <a:extLst>
              <a:ext uri="{FF2B5EF4-FFF2-40B4-BE49-F238E27FC236}">
                <a16:creationId xmlns:a16="http://schemas.microsoft.com/office/drawing/2014/main" id="{4C22C4C7-8EF1-BC45-AB72-EA32A7423E55}"/>
              </a:ext>
            </a:extLst>
          </p:cNvPr>
          <p:cNvSpPr>
            <a:spLocks/>
          </p:cNvSpPr>
          <p:nvPr>
            <p:custDataLst>
              <p:tags r:id="rId9"/>
            </p:custDataLst>
          </p:nvPr>
        </p:nvSpPr>
        <p:spPr bwMode="gray">
          <a:xfrm>
            <a:off x="2211388" y="1235075"/>
            <a:ext cx="77946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r>
              <a:rPr lang="en-GB" altLang="en-US" sz="1400"/>
              <a:t>£</a:t>
            </a:r>
            <a:fld id="{8067E40E-B32B-4A33-B6A8-71779B0F949D}" type="datetime'''1''''''''''4'''',''''''''''''''''''1''''''''02'">
              <a:rPr lang="en-GB" altLang="en-US" sz="1400" smtClean="0"/>
              <a:pPr marL="0" lvl="0" indent="0" algn="ctr">
                <a:spcBef>
                  <a:spcPct val="0"/>
                </a:spcBef>
                <a:spcAft>
                  <a:spcPct val="0"/>
                </a:spcAft>
                <a:buNone/>
              </a:pPr>
              <a:t>14,102</a:t>
            </a:fld>
            <a:r>
              <a:rPr lang="en-GB" altLang="en-US" sz="1400"/>
              <a:t>k</a:t>
            </a:r>
            <a:endParaRPr lang="en-GB" sz="1400" dirty="0"/>
          </a:p>
        </p:txBody>
      </p:sp>
      <p:sp>
        <p:nvSpPr>
          <p:cNvPr id="15" name="Text Placeholder 2">
            <a:extLst>
              <a:ext uri="{FF2B5EF4-FFF2-40B4-BE49-F238E27FC236}">
                <a16:creationId xmlns:a16="http://schemas.microsoft.com/office/drawing/2014/main" id="{4C22C4C7-8EF1-BC45-AB72-EA32A7423E55}"/>
              </a:ext>
            </a:extLst>
          </p:cNvPr>
          <p:cNvSpPr>
            <a:spLocks/>
          </p:cNvSpPr>
          <p:nvPr>
            <p:custDataLst>
              <p:tags r:id="rId10"/>
            </p:custDataLst>
          </p:nvPr>
        </p:nvSpPr>
        <p:spPr bwMode="gray">
          <a:xfrm>
            <a:off x="2427288" y="4683125"/>
            <a:ext cx="346075" cy="192088"/>
          </a:xfrm>
          <a:prstGeom prst="rect">
            <a:avLst/>
          </a:prstGeom>
          <a:solidFill>
            <a:srgbClr val="9DB1CF"/>
          </a:solidFill>
          <a:ln>
            <a:noFill/>
          </a:ln>
          <a:effectLst/>
        </p:spPr>
        <p:txBody>
          <a:bodyPr vert="horz" wrap="none" lIns="25400" tIns="0" rIns="25400" bIns="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A79E1959-354B-4FC4-98DB-23004A4178E0}" type="datetime'''''''''''50''''''9'''''''''''''''''''''''''''''''''''">
              <a:rPr lang="en-GB" altLang="en-US" sz="1400" smtClean="0">
                <a:effectLst/>
              </a:rPr>
              <a:pPr marL="0" lvl="0" indent="0" algn="ctr">
                <a:spcBef>
                  <a:spcPct val="0"/>
                </a:spcBef>
                <a:spcAft>
                  <a:spcPct val="0"/>
                </a:spcAft>
                <a:buNone/>
              </a:pPr>
              <a:t>509</a:t>
            </a:fld>
            <a:endParaRPr lang="en-GB" sz="1400" dirty="0"/>
          </a:p>
        </p:txBody>
      </p:sp>
      <p:sp>
        <p:nvSpPr>
          <p:cNvPr id="116" name="Text Placeholder 2">
            <a:extLst>
              <a:ext uri="{FF2B5EF4-FFF2-40B4-BE49-F238E27FC236}">
                <a16:creationId xmlns:a16="http://schemas.microsoft.com/office/drawing/2014/main" id="{4C22C4C7-8EF1-BC45-AB72-EA32A7423E55}"/>
              </a:ext>
            </a:extLst>
          </p:cNvPr>
          <p:cNvSpPr>
            <a:spLocks/>
          </p:cNvSpPr>
          <p:nvPr>
            <p:custDataLst>
              <p:tags r:id="rId11"/>
            </p:custDataLst>
          </p:nvPr>
        </p:nvSpPr>
        <p:spPr bwMode="auto">
          <a:xfrm>
            <a:off x="1560513" y="885825"/>
            <a:ext cx="719138" cy="273050"/>
          </a:xfrm>
          <a:prstGeom prst="ellipse">
            <a:avLst/>
          </a:prstGeom>
          <a:solidFill>
            <a:schemeClr val="bg1"/>
          </a:solidFill>
          <a:ln w="9525" cmpd="sng" algn="ctr">
            <a:solidFill>
              <a:schemeClr val="tx1"/>
            </a:solidFill>
          </a:ln>
          <a:effectLst/>
        </p:spPr>
        <p:txBody>
          <a:bodyPr vert="horz" wrap="none" lIns="0" tIns="0" rIns="0" bIns="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C5D77EB5-0EDB-4776-803E-F3FA7900FED7}" type="datetime'''''+''1''''.''''''''''''9''''%'''''''''''''''''''''''">
              <a:rPr lang="en-GB" altLang="en-US" sz="1400" b="1" smtClean="0">
                <a:effectLst/>
              </a:rPr>
              <a:pPr marL="0" lvl="0" indent="0" algn="ctr">
                <a:spcBef>
                  <a:spcPct val="0"/>
                </a:spcBef>
                <a:spcAft>
                  <a:spcPct val="0"/>
                </a:spcAft>
                <a:buNone/>
              </a:pPr>
              <a:t>+1.9%</a:t>
            </a:fld>
            <a:endParaRPr lang="en-GB" sz="1400" b="1" dirty="0"/>
          </a:p>
        </p:txBody>
      </p:sp>
      <p:sp>
        <p:nvSpPr>
          <p:cNvPr id="123" name="Rectangle 122">
            <a:extLst>
              <a:ext uri="{FF2B5EF4-FFF2-40B4-BE49-F238E27FC236}">
                <a16:creationId xmlns:a16="http://schemas.microsoft.com/office/drawing/2014/main" id="{D88B0A1B-850E-67E5-F548-C992A284EE8C}"/>
              </a:ext>
            </a:extLst>
          </p:cNvPr>
          <p:cNvSpPr/>
          <p:nvPr>
            <p:custDataLst>
              <p:tags r:id="rId12"/>
            </p:custDataLst>
          </p:nvPr>
        </p:nvSpPr>
        <p:spPr bwMode="auto">
          <a:xfrm>
            <a:off x="550863" y="5197475"/>
            <a:ext cx="250825" cy="187325"/>
          </a:xfrm>
          <a:prstGeom prst="rect">
            <a:avLst/>
          </a:prstGeom>
          <a:solidFill>
            <a:schemeClr val="accent1"/>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6" name="Rectangle 125">
            <a:extLst>
              <a:ext uri="{FF2B5EF4-FFF2-40B4-BE49-F238E27FC236}">
                <a16:creationId xmlns:a16="http://schemas.microsoft.com/office/drawing/2014/main" id="{CD880672-DEF1-6ED0-BE44-3FF98D59FFAF}"/>
              </a:ext>
            </a:extLst>
          </p:cNvPr>
          <p:cNvSpPr/>
          <p:nvPr>
            <p:custDataLst>
              <p:tags r:id="rId13"/>
            </p:custDataLst>
          </p:nvPr>
        </p:nvSpPr>
        <p:spPr bwMode="auto">
          <a:xfrm>
            <a:off x="550863" y="5451475"/>
            <a:ext cx="250825" cy="187325"/>
          </a:xfrm>
          <a:prstGeom prst="rect">
            <a:avLst/>
          </a:prstGeom>
          <a:solidFill>
            <a:schemeClr val="accent2"/>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9" name="Rectangle 128">
            <a:extLst>
              <a:ext uri="{FF2B5EF4-FFF2-40B4-BE49-F238E27FC236}">
                <a16:creationId xmlns:a16="http://schemas.microsoft.com/office/drawing/2014/main" id="{6CDB87ED-5C1A-2B51-FE0B-04C20590ABFF}"/>
              </a:ext>
            </a:extLst>
          </p:cNvPr>
          <p:cNvSpPr/>
          <p:nvPr>
            <p:custDataLst>
              <p:tags r:id="rId14"/>
            </p:custDataLst>
          </p:nvPr>
        </p:nvSpPr>
        <p:spPr bwMode="auto">
          <a:xfrm>
            <a:off x="550863" y="5705475"/>
            <a:ext cx="250825" cy="187325"/>
          </a:xfrm>
          <a:prstGeom prst="rect">
            <a:avLst/>
          </a:prstGeom>
          <a:solidFill>
            <a:schemeClr val="accent3"/>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2" name="Rectangle 131">
            <a:extLst>
              <a:ext uri="{FF2B5EF4-FFF2-40B4-BE49-F238E27FC236}">
                <a16:creationId xmlns:a16="http://schemas.microsoft.com/office/drawing/2014/main" id="{D7DF6770-A6A9-7559-C4AD-B9D9735BAF4E}"/>
              </a:ext>
            </a:extLst>
          </p:cNvPr>
          <p:cNvSpPr/>
          <p:nvPr>
            <p:custDataLst>
              <p:tags r:id="rId15"/>
            </p:custDataLst>
          </p:nvPr>
        </p:nvSpPr>
        <p:spPr bwMode="auto">
          <a:xfrm>
            <a:off x="550863" y="5959475"/>
            <a:ext cx="250825" cy="187325"/>
          </a:xfrm>
          <a:prstGeom prst="rect">
            <a:avLst/>
          </a:prstGeom>
          <a:solidFill>
            <a:srgbClr val="9DB1CF"/>
          </a:solidFill>
          <a:ln w="1270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Text Placeholder 2">
            <a:extLst>
              <a:ext uri="{FF2B5EF4-FFF2-40B4-BE49-F238E27FC236}">
                <a16:creationId xmlns:a16="http://schemas.microsoft.com/office/drawing/2014/main" id="{4C22C4C7-8EF1-BC45-AB72-EA32A7423E55}"/>
              </a:ext>
            </a:extLst>
          </p:cNvPr>
          <p:cNvSpPr>
            <a:spLocks/>
          </p:cNvSpPr>
          <p:nvPr>
            <p:custDataLst>
              <p:tags r:id="rId16"/>
            </p:custDataLst>
          </p:nvPr>
        </p:nvSpPr>
        <p:spPr bwMode="auto">
          <a:xfrm>
            <a:off x="852488" y="5208588"/>
            <a:ext cx="1417638"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r>
              <a:rPr lang="en-GB" sz="1400" dirty="0"/>
              <a:t>Membership fees</a:t>
            </a:r>
          </a:p>
        </p:txBody>
      </p:sp>
      <p:sp>
        <p:nvSpPr>
          <p:cNvPr id="97" name="Text Placeholder 2">
            <a:extLst>
              <a:ext uri="{FF2B5EF4-FFF2-40B4-BE49-F238E27FC236}">
                <a16:creationId xmlns:a16="http://schemas.microsoft.com/office/drawing/2014/main" id="{4C22C4C7-8EF1-BC45-AB72-EA32A7423E55}"/>
              </a:ext>
            </a:extLst>
          </p:cNvPr>
          <p:cNvSpPr>
            <a:spLocks/>
          </p:cNvSpPr>
          <p:nvPr>
            <p:custDataLst>
              <p:tags r:id="rId17"/>
            </p:custDataLst>
          </p:nvPr>
        </p:nvSpPr>
        <p:spPr bwMode="auto">
          <a:xfrm>
            <a:off x="852488" y="5462588"/>
            <a:ext cx="3025775"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r>
              <a:rPr lang="en-GB" sz="1400" dirty="0"/>
              <a:t>Commercial income (including events)</a:t>
            </a:r>
          </a:p>
        </p:txBody>
      </p:sp>
      <p:sp>
        <p:nvSpPr>
          <p:cNvPr id="98" name="Text Placeholder 2">
            <a:extLst>
              <a:ext uri="{FF2B5EF4-FFF2-40B4-BE49-F238E27FC236}">
                <a16:creationId xmlns:a16="http://schemas.microsoft.com/office/drawing/2014/main" id="{4C22C4C7-8EF1-BC45-AB72-EA32A7423E55}"/>
              </a:ext>
            </a:extLst>
          </p:cNvPr>
          <p:cNvSpPr>
            <a:spLocks/>
          </p:cNvSpPr>
          <p:nvPr>
            <p:custDataLst>
              <p:tags r:id="rId18"/>
            </p:custDataLst>
          </p:nvPr>
        </p:nvSpPr>
        <p:spPr bwMode="auto">
          <a:xfrm>
            <a:off x="852488" y="5716588"/>
            <a:ext cx="51276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634457FB-16E6-4961-8D37-D76FCC66E86F}" type="datetime'''''''''''R''e''n''''''''''t''''a''l'''''''''''''''''">
              <a:rPr lang="en-GB" altLang="en-US" sz="1400" smtClean="0"/>
              <a:pPr marL="0" lvl="0" indent="0">
                <a:spcBef>
                  <a:spcPct val="0"/>
                </a:spcBef>
                <a:spcAft>
                  <a:spcPct val="0"/>
                </a:spcAft>
                <a:buNone/>
              </a:pPr>
              <a:t>Rental</a:t>
            </a:fld>
            <a:endParaRPr lang="en-GB" sz="1400" dirty="0"/>
          </a:p>
        </p:txBody>
      </p:sp>
      <p:sp>
        <p:nvSpPr>
          <p:cNvPr id="103" name="Text Placeholder 2">
            <a:extLst>
              <a:ext uri="{FF2B5EF4-FFF2-40B4-BE49-F238E27FC236}">
                <a16:creationId xmlns:a16="http://schemas.microsoft.com/office/drawing/2014/main" id="{D66C2D68-853A-7265-9435-E5B3C2331985}"/>
              </a:ext>
            </a:extLst>
          </p:cNvPr>
          <p:cNvSpPr>
            <a:spLocks/>
          </p:cNvSpPr>
          <p:nvPr>
            <p:custDataLst>
              <p:tags r:id="rId19"/>
            </p:custDataLst>
          </p:nvPr>
        </p:nvSpPr>
        <p:spPr bwMode="auto">
          <a:xfrm>
            <a:off x="852488" y="5970588"/>
            <a:ext cx="4429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34CD5C7D-AC56-4197-B8C7-B619B9B6550B}" type="datetime'''''''''''''O''''''t''''''h''''''''e''''''''''''r'">
              <a:rPr lang="en-GB" altLang="en-US" sz="1400" smtClean="0"/>
              <a:pPr marL="0" lvl="0" indent="0">
                <a:spcBef>
                  <a:spcPct val="0"/>
                </a:spcBef>
                <a:spcAft>
                  <a:spcPct val="0"/>
                </a:spcAft>
                <a:buNone/>
              </a:pPr>
              <a:t>Other</a:t>
            </a:fld>
            <a:endParaRPr lang="en-GB" sz="1400" dirty="0"/>
          </a:p>
        </p:txBody>
      </p:sp>
    </p:spTree>
    <p:extLst>
      <p:ext uri="{BB962C8B-B14F-4D97-AF65-F5344CB8AC3E}">
        <p14:creationId xmlns:p14="http://schemas.microsoft.com/office/powerpoint/2010/main" val="836168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EA0DE6C7-03EB-603E-69E1-75725D26C3AE}"/>
              </a:ext>
            </a:extLst>
          </p:cNvPr>
          <p:cNvGraphicFramePr>
            <a:graphicFrameLocks/>
          </p:cNvGraphicFramePr>
          <p:nvPr>
            <p:custDataLst>
              <p:tags r:id="rId1"/>
            </p:custDataLst>
            <p:extLst>
              <p:ext uri="{D42A27DB-BD31-4B8C-83A1-F6EECF244321}">
                <p14:modId xmlns:p14="http://schemas.microsoft.com/office/powerpoint/2010/main" val="34415512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2" imgW="355" imgH="356" progId="TCLayout.ActiveDocument.1">
                  <p:embed/>
                </p:oleObj>
              </mc:Choice>
              <mc:Fallback>
                <p:oleObj name="think-cell Slide" r:id="rId62" imgW="355" imgH="356" progId="TCLayout.ActiveDocument.1">
                  <p:embed/>
                  <p:pic>
                    <p:nvPicPr>
                      <p:cNvPr id="5" name="think-cell data - do not delete" hidden="1">
                        <a:extLst>
                          <a:ext uri="{FF2B5EF4-FFF2-40B4-BE49-F238E27FC236}">
                            <a16:creationId xmlns:a16="http://schemas.microsoft.com/office/drawing/2014/main" id="{EA0DE6C7-03EB-603E-69E1-75725D26C3AE}"/>
                          </a:ext>
                        </a:extLst>
                      </p:cNvPr>
                      <p:cNvPicPr/>
                      <p:nvPr/>
                    </p:nvPicPr>
                    <p:blipFill>
                      <a:blip r:embed="rId63"/>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A5FED64-5137-BF18-F2BD-3B6929C07E9A}"/>
              </a:ext>
            </a:extLst>
          </p:cNvPr>
          <p:cNvSpPr>
            <a:spLocks noGrp="1"/>
          </p:cNvSpPr>
          <p:nvPr>
            <p:ph type="title"/>
          </p:nvPr>
        </p:nvSpPr>
        <p:spPr>
          <a:xfrm>
            <a:off x="465138" y="558800"/>
            <a:ext cx="5392737" cy="584200"/>
          </a:xfrm>
        </p:spPr>
        <p:txBody>
          <a:bodyPr vert="horz" rIns="91440" anchor="t">
            <a:normAutofit fontScale="90000"/>
          </a:bodyPr>
          <a:lstStyle/>
          <a:p>
            <a:r>
              <a:rPr lang="en-GB" dirty="0"/>
              <a:t>Expenditure</a:t>
            </a:r>
          </a:p>
        </p:txBody>
      </p:sp>
      <p:sp>
        <p:nvSpPr>
          <p:cNvPr id="3" name="Content Placeholder 2">
            <a:extLst>
              <a:ext uri="{FF2B5EF4-FFF2-40B4-BE49-F238E27FC236}">
                <a16:creationId xmlns:a16="http://schemas.microsoft.com/office/drawing/2014/main" id="{87E2A609-4E06-BAE0-2C0D-DF62079550FD}"/>
              </a:ext>
            </a:extLst>
          </p:cNvPr>
          <p:cNvSpPr>
            <a:spLocks noGrp="1"/>
          </p:cNvSpPr>
          <p:nvPr>
            <p:ph sz="half" idx="1"/>
            <p:extLst>
              <p:ext uri="{E7BDC344-281C-4309-B0C6-D0EE65EED2A8}">
                <p202:designPr xmlns:p202="http://schemas.microsoft.com/office/powerpoint/2020/02/main">
                  <p202:designTagLst>
                    <p202:designTag name="ARCH:1:VSVAR" val="TitledTextBox"/>
                    <p202:designTag name="ARCH:1:CLS" val="InformationBlock"/>
                  </p202:designTagLst>
                </p202:designPr>
              </p:ext>
            </p:extLst>
          </p:nvPr>
        </p:nvSpPr>
        <p:spPr>
          <a:xfrm>
            <a:off x="255521" y="1293114"/>
            <a:ext cx="6505641" cy="4117975"/>
          </a:xfrm>
        </p:spPr>
        <p:txBody>
          <a:bodyPr>
            <a:normAutofit/>
          </a:bodyPr>
          <a:lstStyle/>
          <a:p>
            <a:pPr>
              <a:buNone/>
            </a:pPr>
            <a:r>
              <a:rPr lang="en-GB" sz="1400" dirty="0">
                <a:latin typeface="Arial" panose="020B0604020202020204" pitchFamily="34" charset="0"/>
                <a:cs typeface="Arial" panose="020B0604020202020204" pitchFamily="34" charset="0"/>
              </a:rPr>
              <a:t>	Administrative expenses were 3% higher than the previous year, reflecting increased costs in most areas but particularly utility and staffing costs resulting from increased inflation.</a:t>
            </a:r>
          </a:p>
          <a:p>
            <a:pPr>
              <a:buNone/>
            </a:pPr>
            <a:r>
              <a:rPr lang="en-GB" sz="1400" dirty="0">
                <a:latin typeface="Arial" panose="020B0604020202020204" pitchFamily="34" charset="0"/>
                <a:cs typeface="Arial" panose="020B0604020202020204" pitchFamily="34" charset="0"/>
              </a:rPr>
              <a:t>	The largest proportion of our overhead costs relates to staff, which averaged 97 during 2025/26.  Over the last 10 years, the number of FTE staff has reduced by 25% and by around 17% over the last seven years. This has been against a backdrop of higher wage inflation.</a:t>
            </a:r>
          </a:p>
          <a:p>
            <a:pPr>
              <a:buNone/>
            </a:pPr>
            <a:r>
              <a:rPr lang="en-GB" sz="1400" dirty="0">
                <a:latin typeface="Arial" panose="020B0604020202020204" pitchFamily="34" charset="0"/>
                <a:cs typeface="Arial" panose="020B0604020202020204" pitchFamily="34" charset="0"/>
              </a:rPr>
              <a:t>	After staff costs, the largest cost element outside the NHF’s direct control is its pension deficit recovery costs. These costs relate to the NHF’s membership of the Social Housing Pension Schemes (SHPS) and pension liabilities built up in the past. </a:t>
            </a:r>
          </a:p>
          <a:p>
            <a:pPr>
              <a:buNone/>
            </a:pPr>
            <a:r>
              <a:rPr lang="en-GB" sz="1400" dirty="0">
                <a:latin typeface="Arial" panose="020B0604020202020204" pitchFamily="34" charset="0"/>
                <a:cs typeface="Arial" panose="020B0604020202020204" pitchFamily="34" charset="0"/>
              </a:rPr>
              <a:t>	These costs are predictable in the short-term and remain budgeted for in our annual budgets. The deficit payments also reduced in the year from £1.7m to £1.6m annually.</a:t>
            </a:r>
          </a:p>
          <a:p>
            <a:pPr marL="0" indent="0">
              <a:spcBef>
                <a:spcPts val="2500"/>
              </a:spcBef>
              <a:buNone/>
            </a:pPr>
            <a:endParaRPr lang="en-GB" sz="1400" dirty="0">
              <a:effectLst/>
              <a:latin typeface="Arial" panose="020B0604020202020204" pitchFamily="34" charset="0"/>
              <a:ea typeface="Calibri" panose="020F0502020204030204" pitchFamily="34" charset="0"/>
              <a:cs typeface="Times New Roman" panose="02020603050405020304" pitchFamily="18" charset="0"/>
            </a:endParaRPr>
          </a:p>
          <a:p>
            <a:pPr marL="0" indent="0">
              <a:spcBef>
                <a:spcPts val="2500"/>
              </a:spcBef>
              <a:buFont typeface="Arial" panose="020B0604020202020204" pitchFamily="34" charset="0"/>
              <a:buNone/>
            </a:pPr>
            <a:endParaRPr lang="en-GB" sz="1400" dirty="0"/>
          </a:p>
        </p:txBody>
      </p:sp>
      <mc:AlternateContent xmlns:mc="http://schemas.openxmlformats.org/markup-compatibility/2006" xmlns:p14="http://schemas.microsoft.com/office/powerpoint/2010/main">
        <mc:Choice Requires="p14">
          <p:contentPart p14:bwMode="auto" r:id="rId64">
            <p14:nvContentPartPr>
              <p14:cNvPr id="2049" name="Ink 16">
                <a:extLst>
                  <a:ext uri="{FF2B5EF4-FFF2-40B4-BE49-F238E27FC236}">
                    <a16:creationId xmlns:a16="http://schemas.microsoft.com/office/drawing/2014/main" id="{8B3C71CE-3851-B939-0648-B3CE6E951615}"/>
                  </a:ext>
                </a:extLst>
              </p14:cNvPr>
              <p14:cNvContentPartPr>
                <a14:cpLocks xmlns:a14="http://schemas.microsoft.com/office/drawing/2010/main" noRot="1" noChangeAspect="1" noEditPoints="1" noChangeArrowheads="1" noChangeShapeType="1"/>
              </p14:cNvContentPartPr>
              <p14:nvPr/>
            </p14:nvContentPartPr>
            <p14:xfrm>
              <a:off x="5659438" y="501650"/>
              <a:ext cx="9525" cy="9525"/>
            </p14:xfrm>
          </p:contentPart>
        </mc:Choice>
        <mc:Fallback xmlns="">
          <p:pic>
            <p:nvPicPr>
              <p:cNvPr id="2049" name="Ink 16">
                <a:extLst>
                  <a:ext uri="{FF2B5EF4-FFF2-40B4-BE49-F238E27FC236}">
                    <a16:creationId xmlns:a16="http://schemas.microsoft.com/office/drawing/2014/main" id="{8B3C71CE-3851-B939-0648-B3CE6E951615}"/>
                  </a:ext>
                </a:extLst>
              </p:cNvPr>
              <p:cNvPicPr>
                <a:picLocks noRot="1" noChangeAspect="1" noEditPoints="1" noChangeArrowheads="1" noChangeShapeType="1"/>
              </p:cNvPicPr>
              <p:nvPr/>
            </p:nvPicPr>
            <p:blipFill>
              <a:blip r:embed="rId65"/>
              <a:stretch>
                <a:fillRect/>
              </a:stretch>
            </p:blipFill>
            <p:spPr>
              <a:xfrm>
                <a:off x="0" y="0"/>
                <a:ext cx="0" cy="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2050" name="Ink 17">
                <a:extLst>
                  <a:ext uri="{FF2B5EF4-FFF2-40B4-BE49-F238E27FC236}">
                    <a16:creationId xmlns:a16="http://schemas.microsoft.com/office/drawing/2014/main" id="{609F4319-5229-FFD4-683B-F671F9D9EBE7}"/>
                  </a:ext>
                </a:extLst>
              </p14:cNvPr>
              <p14:cNvContentPartPr>
                <a14:cpLocks xmlns:a14="http://schemas.microsoft.com/office/drawing/2010/main" noRot="1" noChangeAspect="1" noEditPoints="1" noChangeArrowheads="1" noChangeShapeType="1"/>
              </p14:cNvContentPartPr>
              <p14:nvPr/>
            </p14:nvContentPartPr>
            <p14:xfrm>
              <a:off x="5691188" y="527050"/>
              <a:ext cx="9525" cy="9525"/>
            </p14:xfrm>
          </p:contentPart>
        </mc:Choice>
        <mc:Fallback xmlns="">
          <p:pic>
            <p:nvPicPr>
              <p:cNvPr id="2050" name="Ink 17">
                <a:extLst>
                  <a:ext uri="{FF2B5EF4-FFF2-40B4-BE49-F238E27FC236}">
                    <a16:creationId xmlns:a16="http://schemas.microsoft.com/office/drawing/2014/main" id="{609F4319-5229-FFD4-683B-F671F9D9EBE7}"/>
                  </a:ext>
                </a:extLst>
              </p:cNvPr>
              <p:cNvPicPr>
                <a:picLocks noRot="1" noChangeAspect="1" noEditPoints="1" noChangeArrowheads="1" noChangeShapeType="1"/>
              </p:cNvPicPr>
              <p:nvPr/>
            </p:nvPicPr>
            <p:blipFill>
              <a:blip r:embed="rId65"/>
              <a:stretch>
                <a:fillRect/>
              </a:stretch>
            </p:blipFill>
            <p:spPr>
              <a:xfrm>
                <a:off x="0" y="0"/>
                <a:ext cx="0" cy="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2051" name="Ink 18">
                <a:extLst>
                  <a:ext uri="{FF2B5EF4-FFF2-40B4-BE49-F238E27FC236}">
                    <a16:creationId xmlns:a16="http://schemas.microsoft.com/office/drawing/2014/main" id="{EDD52775-4FB5-A11A-15D7-4E6E46180974}"/>
                  </a:ext>
                </a:extLst>
              </p14:cNvPr>
              <p14:cNvContentPartPr>
                <a14:cpLocks xmlns:a14="http://schemas.microsoft.com/office/drawing/2010/main" noRot="1" noChangeAspect="1" noEditPoints="1" noChangeArrowheads="1" noChangeShapeType="1"/>
              </p14:cNvContentPartPr>
              <p14:nvPr/>
            </p14:nvContentPartPr>
            <p14:xfrm>
              <a:off x="5691188" y="527050"/>
              <a:ext cx="9525" cy="9525"/>
            </p14:xfrm>
          </p:contentPart>
        </mc:Choice>
        <mc:Fallback xmlns="">
          <p:pic>
            <p:nvPicPr>
              <p:cNvPr id="2051" name="Ink 18">
                <a:extLst>
                  <a:ext uri="{FF2B5EF4-FFF2-40B4-BE49-F238E27FC236}">
                    <a16:creationId xmlns:a16="http://schemas.microsoft.com/office/drawing/2014/main" id="{EDD52775-4FB5-A11A-15D7-4E6E46180974}"/>
                  </a:ext>
                </a:extLst>
              </p:cNvPr>
              <p:cNvPicPr>
                <a:picLocks noRot="1" noChangeAspect="1" noEditPoints="1" noChangeArrowheads="1" noChangeShapeType="1"/>
              </p:cNvPicPr>
              <p:nvPr/>
            </p:nvPicPr>
            <p:blipFill>
              <a:blip r:embed="rId65"/>
              <a:stretch>
                <a:fillRect/>
              </a:stretch>
            </p:blipFill>
            <p:spPr>
              <a:xfrm>
                <a:off x="0" y="0"/>
                <a:ext cx="0" cy="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2052" name="Ink 20">
                <a:extLst>
                  <a:ext uri="{FF2B5EF4-FFF2-40B4-BE49-F238E27FC236}">
                    <a16:creationId xmlns:a16="http://schemas.microsoft.com/office/drawing/2014/main" id="{3AC27CEF-7FCB-6C6B-F1F3-5CDC2EBBD438}"/>
                  </a:ext>
                </a:extLst>
              </p14:cNvPr>
              <p14:cNvContentPartPr>
                <a14:cpLocks xmlns:a14="http://schemas.microsoft.com/office/drawing/2010/main" noRot="1" noChangeAspect="1" noEditPoints="1" noChangeArrowheads="1" noChangeShapeType="1"/>
              </p14:cNvContentPartPr>
              <p14:nvPr/>
            </p14:nvContentPartPr>
            <p14:xfrm>
              <a:off x="3665538" y="577850"/>
              <a:ext cx="9525" cy="9525"/>
            </p14:xfrm>
          </p:contentPart>
        </mc:Choice>
        <mc:Fallback xmlns="">
          <p:pic>
            <p:nvPicPr>
              <p:cNvPr id="2052" name="Ink 20">
                <a:extLst>
                  <a:ext uri="{FF2B5EF4-FFF2-40B4-BE49-F238E27FC236}">
                    <a16:creationId xmlns:a16="http://schemas.microsoft.com/office/drawing/2014/main" id="{3AC27CEF-7FCB-6C6B-F1F3-5CDC2EBBD438}"/>
                  </a:ext>
                </a:extLst>
              </p:cNvPr>
              <p:cNvPicPr>
                <a:picLocks noRot="1" noChangeAspect="1" noEditPoints="1" noChangeArrowheads="1" noChangeShapeType="1"/>
              </p:cNvPicPr>
              <p:nvPr/>
            </p:nvPicPr>
            <p:blipFill>
              <a:blip r:embed="rId65"/>
              <a:stretch>
                <a:fillRect/>
              </a:stretch>
            </p:blipFill>
            <p:spPr>
              <a:xfrm>
                <a:off x="0" y="0"/>
                <a:ext cx="0" cy="0"/>
              </a:xfrm>
              <a:prstGeom prst="rect">
                <a:avLst/>
              </a:prstGeom>
            </p:spPr>
          </p:pic>
        </mc:Fallback>
      </mc:AlternateContent>
      <p:sp>
        <p:nvSpPr>
          <p:cNvPr id="7" name="Rectangle 5">
            <a:extLst>
              <a:ext uri="{FF2B5EF4-FFF2-40B4-BE49-F238E27FC236}">
                <a16:creationId xmlns:a16="http://schemas.microsoft.com/office/drawing/2014/main" id="{E4F542E3-9B4A-6111-8311-6A7AE3D03BCF}"/>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mc:AlternateContent xmlns:mc="http://schemas.openxmlformats.org/markup-compatibility/2006" xmlns:p14="http://schemas.microsoft.com/office/powerpoint/2010/main">
        <mc:Choice Requires="p14">
          <p:contentPart p14:bwMode="auto" r:id="rId69">
            <p14:nvContentPartPr>
              <p14:cNvPr id="2055" name="Ink 16">
                <a:extLst>
                  <a:ext uri="{FF2B5EF4-FFF2-40B4-BE49-F238E27FC236}">
                    <a16:creationId xmlns:a16="http://schemas.microsoft.com/office/drawing/2014/main" id="{E0528FDA-2F38-7395-AC6D-1427C9B9913C}"/>
                  </a:ext>
                </a:extLst>
              </p14:cNvPr>
              <p14:cNvContentPartPr>
                <a14:cpLocks xmlns:a14="http://schemas.microsoft.com/office/drawing/2010/main" noRot="1" noChangeAspect="1" noEditPoints="1" noChangeArrowheads="1" noChangeShapeType="1"/>
              </p14:cNvContentPartPr>
              <p14:nvPr/>
            </p14:nvContentPartPr>
            <p14:xfrm>
              <a:off x="4887913" y="3013074"/>
              <a:ext cx="9525" cy="9525"/>
            </p14:xfrm>
          </p:contentPart>
        </mc:Choice>
        <mc:Fallback xmlns="">
          <p:pic>
            <p:nvPicPr>
              <p:cNvPr id="2055" name="Ink 16">
                <a:extLst>
                  <a:ext uri="{FF2B5EF4-FFF2-40B4-BE49-F238E27FC236}">
                    <a16:creationId xmlns:a16="http://schemas.microsoft.com/office/drawing/2014/main" id="{E0528FDA-2F38-7395-AC6D-1427C9B9913C}"/>
                  </a:ext>
                </a:extLst>
              </p:cNvPr>
              <p:cNvPicPr>
                <a:picLocks noRot="1" noChangeAspect="1" noEditPoints="1" noChangeArrowheads="1" noChangeShapeType="1"/>
              </p:cNvPicPr>
              <p:nvPr/>
            </p:nvPicPr>
            <p:blipFill>
              <a:blip r:embed="rId65"/>
              <a:stretch>
                <a:fillRect/>
              </a:stretch>
            </p:blipFill>
            <p:spPr>
              <a:xfrm>
                <a:off x="0" y="0"/>
                <a:ext cx="0" cy="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2056" name="Ink 17">
                <a:extLst>
                  <a:ext uri="{FF2B5EF4-FFF2-40B4-BE49-F238E27FC236}">
                    <a16:creationId xmlns:a16="http://schemas.microsoft.com/office/drawing/2014/main" id="{3AA6D818-7549-5D6A-22F4-4F8F68E305E2}"/>
                  </a:ext>
                </a:extLst>
              </p14:cNvPr>
              <p14:cNvContentPartPr>
                <a14:cpLocks xmlns:a14="http://schemas.microsoft.com/office/drawing/2010/main" noRot="1" noChangeAspect="1" noEditPoints="1" noChangeArrowheads="1" noChangeShapeType="1"/>
              </p14:cNvContentPartPr>
              <p14:nvPr/>
            </p14:nvContentPartPr>
            <p14:xfrm>
              <a:off x="4919663" y="3038474"/>
              <a:ext cx="9525" cy="9525"/>
            </p14:xfrm>
          </p:contentPart>
        </mc:Choice>
        <mc:Fallback xmlns="">
          <p:pic>
            <p:nvPicPr>
              <p:cNvPr id="2056" name="Ink 17">
                <a:extLst>
                  <a:ext uri="{FF2B5EF4-FFF2-40B4-BE49-F238E27FC236}">
                    <a16:creationId xmlns:a16="http://schemas.microsoft.com/office/drawing/2014/main" id="{3AA6D818-7549-5D6A-22F4-4F8F68E305E2}"/>
                  </a:ext>
                </a:extLst>
              </p:cNvPr>
              <p:cNvPicPr>
                <a:picLocks noRot="1" noChangeAspect="1" noEditPoints="1" noChangeArrowheads="1" noChangeShapeType="1"/>
              </p:cNvPicPr>
              <p:nvPr/>
            </p:nvPicPr>
            <p:blipFill>
              <a:blip r:embed="rId65"/>
              <a:stretch>
                <a:fillRect/>
              </a:stretch>
            </p:blipFill>
            <p:spPr>
              <a:xfrm>
                <a:off x="0" y="0"/>
                <a:ext cx="0" cy="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2057" name="Ink 18">
                <a:extLst>
                  <a:ext uri="{FF2B5EF4-FFF2-40B4-BE49-F238E27FC236}">
                    <a16:creationId xmlns:a16="http://schemas.microsoft.com/office/drawing/2014/main" id="{BAF41F55-AF05-5B78-1998-DE5CA4F673CD}"/>
                  </a:ext>
                </a:extLst>
              </p14:cNvPr>
              <p14:cNvContentPartPr>
                <a14:cpLocks xmlns:a14="http://schemas.microsoft.com/office/drawing/2010/main" noRot="1" noChangeAspect="1" noEditPoints="1" noChangeArrowheads="1" noChangeShapeType="1"/>
              </p14:cNvContentPartPr>
              <p14:nvPr/>
            </p14:nvContentPartPr>
            <p14:xfrm>
              <a:off x="4919663" y="3038474"/>
              <a:ext cx="9525" cy="9525"/>
            </p14:xfrm>
          </p:contentPart>
        </mc:Choice>
        <mc:Fallback xmlns="">
          <p:pic>
            <p:nvPicPr>
              <p:cNvPr id="2057" name="Ink 18">
                <a:extLst>
                  <a:ext uri="{FF2B5EF4-FFF2-40B4-BE49-F238E27FC236}">
                    <a16:creationId xmlns:a16="http://schemas.microsoft.com/office/drawing/2014/main" id="{BAF41F55-AF05-5B78-1998-DE5CA4F673CD}"/>
                  </a:ext>
                </a:extLst>
              </p:cNvPr>
              <p:cNvPicPr>
                <a:picLocks noRot="1" noChangeAspect="1" noEditPoints="1" noChangeArrowheads="1" noChangeShapeType="1"/>
              </p:cNvPicPr>
              <p:nvPr/>
            </p:nvPicPr>
            <p:blipFill>
              <a:blip r:embed="rId65"/>
              <a:stretch>
                <a:fillRect/>
              </a:stretch>
            </p:blipFill>
            <p:spPr>
              <a:xfrm>
                <a:off x="0" y="0"/>
                <a:ext cx="0" cy="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2058" name="Ink 20">
                <a:extLst>
                  <a:ext uri="{FF2B5EF4-FFF2-40B4-BE49-F238E27FC236}">
                    <a16:creationId xmlns:a16="http://schemas.microsoft.com/office/drawing/2014/main" id="{C42FD85D-22DB-E3E5-95AC-92311B320111}"/>
                  </a:ext>
                </a:extLst>
              </p14:cNvPr>
              <p14:cNvContentPartPr>
                <a14:cpLocks xmlns:a14="http://schemas.microsoft.com/office/drawing/2010/main" noRot="1" noChangeAspect="1" noEditPoints="1" noChangeArrowheads="1" noChangeShapeType="1"/>
              </p14:cNvContentPartPr>
              <p14:nvPr/>
            </p14:nvContentPartPr>
            <p14:xfrm>
              <a:off x="2894013" y="3089274"/>
              <a:ext cx="9525" cy="9525"/>
            </p14:xfrm>
          </p:contentPart>
        </mc:Choice>
        <mc:Fallback xmlns="">
          <p:pic>
            <p:nvPicPr>
              <p:cNvPr id="2058" name="Ink 20">
                <a:extLst>
                  <a:ext uri="{FF2B5EF4-FFF2-40B4-BE49-F238E27FC236}">
                    <a16:creationId xmlns:a16="http://schemas.microsoft.com/office/drawing/2014/main" id="{C42FD85D-22DB-E3E5-95AC-92311B320111}"/>
                  </a:ext>
                </a:extLst>
              </p:cNvPr>
              <p:cNvPicPr>
                <a:picLocks noRot="1" noChangeAspect="1" noEditPoints="1" noChangeArrowheads="1" noChangeShapeType="1"/>
              </p:cNvPicPr>
              <p:nvPr/>
            </p:nvPicPr>
            <p:blipFill>
              <a:blip r:embed="rId65"/>
              <a:stretch>
                <a:fillRect/>
              </a:stretch>
            </p:blipFill>
            <p:spPr>
              <a:xfrm>
                <a:off x="0" y="0"/>
                <a:ext cx="0" cy="0"/>
              </a:xfrm>
              <a:prstGeom prst="rect">
                <a:avLst/>
              </a:prstGeom>
            </p:spPr>
          </p:pic>
        </mc:Fallback>
      </mc:AlternateContent>
      <p:sp>
        <p:nvSpPr>
          <p:cNvPr id="10" name="Rectangle 11">
            <a:extLst>
              <a:ext uri="{FF2B5EF4-FFF2-40B4-BE49-F238E27FC236}">
                <a16:creationId xmlns:a16="http://schemas.microsoft.com/office/drawing/2014/main" id="{BEF01365-8B52-17C3-E1FD-94523CAC9027}"/>
              </a:ext>
            </a:extLst>
          </p:cNvPr>
          <p:cNvSpPr>
            <a:spLocks noChangeArrowheads="1"/>
          </p:cNvSpPr>
          <p:nvPr/>
        </p:nvSpPr>
        <p:spPr bwMode="auto">
          <a:xfrm>
            <a:off x="-771525" y="251142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2113" name="Chart 2112">
            <a:extLst>
              <a:ext uri="{FF2B5EF4-FFF2-40B4-BE49-F238E27FC236}">
                <a16:creationId xmlns:a16="http://schemas.microsoft.com/office/drawing/2014/main" id="{BA497280-72EC-A384-D728-7DDC602D6831}"/>
              </a:ext>
            </a:extLst>
          </p:cNvPr>
          <p:cNvGraphicFramePr/>
          <p:nvPr>
            <p:custDataLst>
              <p:tags r:id="rId2"/>
            </p:custDataLst>
            <p:extLst>
              <p:ext uri="{D42A27DB-BD31-4B8C-83A1-F6EECF244321}">
                <p14:modId xmlns:p14="http://schemas.microsoft.com/office/powerpoint/2010/main" val="1517099343"/>
              </p:ext>
            </p:extLst>
          </p:nvPr>
        </p:nvGraphicFramePr>
        <p:xfrm>
          <a:off x="7240588" y="1171575"/>
          <a:ext cx="4105275" cy="2868613"/>
        </p:xfrm>
        <a:graphic>
          <a:graphicData uri="http://schemas.openxmlformats.org/drawingml/2006/chart">
            <c:chart xmlns:c="http://schemas.openxmlformats.org/drawingml/2006/chart" xmlns:r="http://schemas.openxmlformats.org/officeDocument/2006/relationships" r:id="rId73"/>
          </a:graphicData>
        </a:graphic>
      </p:graphicFrame>
      <p:cxnSp>
        <p:nvCxnSpPr>
          <p:cNvPr id="9" name="Straight Connector 8">
            <a:extLst>
              <a:ext uri="{FF2B5EF4-FFF2-40B4-BE49-F238E27FC236}">
                <a16:creationId xmlns:a16="http://schemas.microsoft.com/office/drawing/2014/main" id="{561AD3C7-7516-305F-B126-B26483208FF8}"/>
              </a:ext>
            </a:extLst>
          </p:cNvPr>
          <p:cNvCxnSpPr>
            <a:cxnSpLocks/>
          </p:cNvCxnSpPr>
          <p:nvPr>
            <p:custDataLst>
              <p:tags r:id="rId3"/>
            </p:custDataLst>
          </p:nvPr>
        </p:nvCxnSpPr>
        <p:spPr bwMode="auto">
          <a:xfrm>
            <a:off x="7277100" y="3871913"/>
            <a:ext cx="46038" cy="0"/>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46444D51-21AC-428A-0583-882BB80E988D}"/>
              </a:ext>
            </a:extLst>
          </p:cNvPr>
          <p:cNvCxnSpPr>
            <a:cxnSpLocks/>
          </p:cNvCxnSpPr>
          <p:nvPr>
            <p:custDataLst>
              <p:tags r:id="rId4"/>
            </p:custDataLst>
          </p:nvPr>
        </p:nvCxnSpPr>
        <p:spPr bwMode="auto">
          <a:xfrm>
            <a:off x="7277100" y="3409950"/>
            <a:ext cx="46038" cy="0"/>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E09C293E-1DE2-03DA-01CE-F732FC0F50AA}"/>
              </a:ext>
            </a:extLst>
          </p:cNvPr>
          <p:cNvCxnSpPr>
            <a:cxnSpLocks/>
          </p:cNvCxnSpPr>
          <p:nvPr>
            <p:custDataLst>
              <p:tags r:id="rId5"/>
            </p:custDataLst>
          </p:nvPr>
        </p:nvCxnSpPr>
        <p:spPr bwMode="auto">
          <a:xfrm>
            <a:off x="7277100" y="2995613"/>
            <a:ext cx="46038" cy="0"/>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8B18B7A7-6299-17B3-7881-F770EE7357E2}"/>
              </a:ext>
            </a:extLst>
          </p:cNvPr>
          <p:cNvCxnSpPr>
            <a:cxnSpLocks/>
          </p:cNvCxnSpPr>
          <p:nvPr>
            <p:custDataLst>
              <p:tags r:id="rId6"/>
            </p:custDataLst>
          </p:nvPr>
        </p:nvCxnSpPr>
        <p:spPr bwMode="auto">
          <a:xfrm>
            <a:off x="7277100" y="2582863"/>
            <a:ext cx="46038" cy="0"/>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5B9D74D9-BA72-6043-3B04-369BEBB94026}"/>
              </a:ext>
            </a:extLst>
          </p:cNvPr>
          <p:cNvCxnSpPr>
            <a:cxnSpLocks/>
          </p:cNvCxnSpPr>
          <p:nvPr>
            <p:custDataLst>
              <p:tags r:id="rId7"/>
            </p:custDataLst>
          </p:nvPr>
        </p:nvCxnSpPr>
        <p:spPr bwMode="auto">
          <a:xfrm>
            <a:off x="7277100" y="2168525"/>
            <a:ext cx="46038" cy="0"/>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2FBAEAE8-3A73-D61B-6B2F-EBCB8E427B01}"/>
              </a:ext>
            </a:extLst>
          </p:cNvPr>
          <p:cNvCxnSpPr>
            <a:cxnSpLocks/>
          </p:cNvCxnSpPr>
          <p:nvPr>
            <p:custDataLst>
              <p:tags r:id="rId8"/>
            </p:custDataLst>
          </p:nvPr>
        </p:nvCxnSpPr>
        <p:spPr bwMode="auto">
          <a:xfrm>
            <a:off x="7277100" y="1754188"/>
            <a:ext cx="46038" cy="0"/>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D2C76DA4-4C17-0648-F93E-B5E4C42E8021}"/>
              </a:ext>
            </a:extLst>
          </p:cNvPr>
          <p:cNvCxnSpPr>
            <a:cxnSpLocks/>
          </p:cNvCxnSpPr>
          <p:nvPr>
            <p:custDataLst>
              <p:tags r:id="rId9"/>
            </p:custDataLst>
          </p:nvPr>
        </p:nvCxnSpPr>
        <p:spPr bwMode="auto">
          <a:xfrm>
            <a:off x="7277100" y="1339850"/>
            <a:ext cx="46038" cy="0"/>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6" name="Text Placeholder 2">
            <a:extLst>
              <a:ext uri="{FF2B5EF4-FFF2-40B4-BE49-F238E27FC236}">
                <a16:creationId xmlns:a16="http://schemas.microsoft.com/office/drawing/2014/main" id="{066D70A2-E575-E4C9-D9E3-734600259E12}"/>
              </a:ext>
            </a:extLst>
          </p:cNvPr>
          <p:cNvSpPr>
            <a:spLocks/>
          </p:cNvSpPr>
          <p:nvPr>
            <p:custDataLst>
              <p:tags r:id="rId10"/>
            </p:custDataLst>
          </p:nvPr>
        </p:nvSpPr>
        <p:spPr bwMode="gray">
          <a:xfrm>
            <a:off x="7107238" y="3802063"/>
            <a:ext cx="77788"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spcBef>
                <a:spcPct val="0"/>
              </a:spcBef>
              <a:spcAft>
                <a:spcPct val="0"/>
              </a:spcAft>
              <a:buNone/>
            </a:pPr>
            <a:fld id="{087AD899-C5BE-4DB9-AFFD-D9A266A551F3}" type="datetime'''''''''''''''''''''''''''''''''''''0'''''''">
              <a:rPr lang="en-GB" altLang="en-US" sz="1100" smtClean="0"/>
              <a:pPr marL="0" lvl="0" indent="0" algn="r">
                <a:spcBef>
                  <a:spcPct val="0"/>
                </a:spcBef>
                <a:spcAft>
                  <a:spcPct val="0"/>
                </a:spcAft>
                <a:buNone/>
              </a:pPr>
              <a:t>0</a:t>
            </a:fld>
            <a:endParaRPr lang="en-GB" sz="1100" dirty="0"/>
          </a:p>
        </p:txBody>
      </p:sp>
      <p:sp>
        <p:nvSpPr>
          <p:cNvPr id="17" name="Text Placeholder 2">
            <a:extLst>
              <a:ext uri="{FF2B5EF4-FFF2-40B4-BE49-F238E27FC236}">
                <a16:creationId xmlns:a16="http://schemas.microsoft.com/office/drawing/2014/main" id="{74306F56-9776-B4D3-EFA9-E03D574B813B}"/>
              </a:ext>
            </a:extLst>
          </p:cNvPr>
          <p:cNvSpPr>
            <a:spLocks/>
          </p:cNvSpPr>
          <p:nvPr>
            <p:custDataLst>
              <p:tags r:id="rId11"/>
            </p:custDataLst>
          </p:nvPr>
        </p:nvSpPr>
        <p:spPr bwMode="gray">
          <a:xfrm>
            <a:off x="7029450" y="3340100"/>
            <a:ext cx="155575"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spcBef>
                <a:spcPct val="0"/>
              </a:spcBef>
              <a:spcAft>
                <a:spcPct val="0"/>
              </a:spcAft>
              <a:buNone/>
            </a:pPr>
            <a:fld id="{B3B296B5-77BA-4FBE-A4EB-A8E821A9166F}" type="datetime'''''''''''9''''''5'''''''''''''''''''''''''''">
              <a:rPr lang="en-GB" altLang="en-US" sz="1100" smtClean="0"/>
              <a:pPr marL="0" lvl="0" indent="0" algn="r">
                <a:spcBef>
                  <a:spcPct val="0"/>
                </a:spcBef>
                <a:spcAft>
                  <a:spcPct val="0"/>
                </a:spcAft>
                <a:buNone/>
              </a:pPr>
              <a:t>95</a:t>
            </a:fld>
            <a:endParaRPr lang="en-GB" sz="1100" dirty="0"/>
          </a:p>
        </p:txBody>
      </p:sp>
      <p:sp>
        <p:nvSpPr>
          <p:cNvPr id="18" name="Text Placeholder 2">
            <a:extLst>
              <a:ext uri="{FF2B5EF4-FFF2-40B4-BE49-F238E27FC236}">
                <a16:creationId xmlns:a16="http://schemas.microsoft.com/office/drawing/2014/main" id="{87192E8A-FF3D-B1ED-5B38-4B58C7878C6D}"/>
              </a:ext>
            </a:extLst>
          </p:cNvPr>
          <p:cNvSpPr>
            <a:spLocks/>
          </p:cNvSpPr>
          <p:nvPr>
            <p:custDataLst>
              <p:tags r:id="rId12"/>
            </p:custDataLst>
          </p:nvPr>
        </p:nvSpPr>
        <p:spPr bwMode="gray">
          <a:xfrm>
            <a:off x="6951663" y="2925763"/>
            <a:ext cx="233363"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spcBef>
                <a:spcPct val="0"/>
              </a:spcBef>
              <a:spcAft>
                <a:spcPct val="0"/>
              </a:spcAft>
              <a:buNone/>
            </a:pPr>
            <a:fld id="{077D00C4-D060-464E-80DF-D351E2655150}" type="datetime'''''''''''''''''''''''''''''''1''''0''0'''''''''">
              <a:rPr lang="en-GB" altLang="en-US" sz="1100" smtClean="0"/>
              <a:pPr marL="0" lvl="0" indent="0" algn="r">
                <a:spcBef>
                  <a:spcPct val="0"/>
                </a:spcBef>
                <a:spcAft>
                  <a:spcPct val="0"/>
                </a:spcAft>
                <a:buNone/>
              </a:pPr>
              <a:t>100</a:t>
            </a:fld>
            <a:endParaRPr lang="en-GB" sz="1100" dirty="0"/>
          </a:p>
        </p:txBody>
      </p:sp>
      <p:sp>
        <p:nvSpPr>
          <p:cNvPr id="15" name="Text Placeholder 2">
            <a:extLst>
              <a:ext uri="{FF2B5EF4-FFF2-40B4-BE49-F238E27FC236}">
                <a16:creationId xmlns:a16="http://schemas.microsoft.com/office/drawing/2014/main" id="{D2373C77-0F0A-3AF2-B307-7DF66D9C73D8}"/>
              </a:ext>
            </a:extLst>
          </p:cNvPr>
          <p:cNvSpPr>
            <a:spLocks/>
          </p:cNvSpPr>
          <p:nvPr>
            <p:custDataLst>
              <p:tags r:id="rId13"/>
            </p:custDataLst>
          </p:nvPr>
        </p:nvSpPr>
        <p:spPr bwMode="gray">
          <a:xfrm>
            <a:off x="6951663" y="2513013"/>
            <a:ext cx="233363"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spcBef>
                <a:spcPct val="0"/>
              </a:spcBef>
              <a:spcAft>
                <a:spcPct val="0"/>
              </a:spcAft>
              <a:buNone/>
            </a:pPr>
            <a:fld id="{68010D9F-7B1B-40B6-9F2F-29C26FAC522E}" type="datetime'''''''''''''''''''''''''''''''1''''''''''''''''''05'''">
              <a:rPr lang="en-GB" altLang="en-US" sz="1100" smtClean="0"/>
              <a:pPr marL="0" lvl="0" indent="0" algn="r">
                <a:spcBef>
                  <a:spcPct val="0"/>
                </a:spcBef>
                <a:spcAft>
                  <a:spcPct val="0"/>
                </a:spcAft>
                <a:buNone/>
              </a:pPr>
              <a:t>105</a:t>
            </a:fld>
            <a:endParaRPr lang="en-GB" sz="1100" dirty="0"/>
          </a:p>
        </p:txBody>
      </p:sp>
      <p:sp>
        <p:nvSpPr>
          <p:cNvPr id="19" name="Text Placeholder 2">
            <a:extLst>
              <a:ext uri="{FF2B5EF4-FFF2-40B4-BE49-F238E27FC236}">
                <a16:creationId xmlns:a16="http://schemas.microsoft.com/office/drawing/2014/main" id="{63A7F3FD-7910-40F3-CB3E-DDB1F7808BF0}"/>
              </a:ext>
            </a:extLst>
          </p:cNvPr>
          <p:cNvSpPr>
            <a:spLocks/>
          </p:cNvSpPr>
          <p:nvPr>
            <p:custDataLst>
              <p:tags r:id="rId14"/>
            </p:custDataLst>
          </p:nvPr>
        </p:nvSpPr>
        <p:spPr bwMode="gray">
          <a:xfrm>
            <a:off x="6951663" y="2098675"/>
            <a:ext cx="233363"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spcBef>
                <a:spcPct val="0"/>
              </a:spcBef>
              <a:spcAft>
                <a:spcPct val="0"/>
              </a:spcAft>
              <a:buNone/>
            </a:pPr>
            <a:fld id="{0B7C5A28-55C8-42EB-BB67-2D45BED70710}" type="datetime'''''''''1''''''''''''''''''''''''1''''0'''">
              <a:rPr lang="en-GB" altLang="en-US" sz="1100" smtClean="0"/>
              <a:pPr marL="0" lvl="0" indent="0" algn="r">
                <a:spcBef>
                  <a:spcPct val="0"/>
                </a:spcBef>
                <a:spcAft>
                  <a:spcPct val="0"/>
                </a:spcAft>
                <a:buNone/>
              </a:pPr>
              <a:t>110</a:t>
            </a:fld>
            <a:endParaRPr lang="en-GB" sz="1100" dirty="0"/>
          </a:p>
        </p:txBody>
      </p:sp>
      <p:sp>
        <p:nvSpPr>
          <p:cNvPr id="20" name="Text Placeholder 2">
            <a:extLst>
              <a:ext uri="{FF2B5EF4-FFF2-40B4-BE49-F238E27FC236}">
                <a16:creationId xmlns:a16="http://schemas.microsoft.com/office/drawing/2014/main" id="{33966D08-9594-E593-E42F-12B9FD663789}"/>
              </a:ext>
            </a:extLst>
          </p:cNvPr>
          <p:cNvSpPr>
            <a:spLocks/>
          </p:cNvSpPr>
          <p:nvPr>
            <p:custDataLst>
              <p:tags r:id="rId15"/>
            </p:custDataLst>
          </p:nvPr>
        </p:nvSpPr>
        <p:spPr bwMode="gray">
          <a:xfrm>
            <a:off x="6951663" y="1684338"/>
            <a:ext cx="233363"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spcBef>
                <a:spcPct val="0"/>
              </a:spcBef>
              <a:spcAft>
                <a:spcPct val="0"/>
              </a:spcAft>
              <a:buNone/>
            </a:pPr>
            <a:fld id="{4F76F937-E2A6-4CF6-B603-4AA01AA5A73D}" type="datetime'''''''''''''11''''''''''''''''''''5'''''''''''''''''''''">
              <a:rPr lang="en-GB" altLang="en-US" sz="1100" smtClean="0"/>
              <a:pPr marL="0" lvl="0" indent="0" algn="r">
                <a:spcBef>
                  <a:spcPct val="0"/>
                </a:spcBef>
                <a:spcAft>
                  <a:spcPct val="0"/>
                </a:spcAft>
                <a:buNone/>
              </a:pPr>
              <a:t>115</a:t>
            </a:fld>
            <a:endParaRPr lang="en-GB" sz="1100" dirty="0"/>
          </a:p>
        </p:txBody>
      </p:sp>
      <p:sp>
        <p:nvSpPr>
          <p:cNvPr id="21" name="Text Placeholder 2">
            <a:extLst>
              <a:ext uri="{FF2B5EF4-FFF2-40B4-BE49-F238E27FC236}">
                <a16:creationId xmlns:a16="http://schemas.microsoft.com/office/drawing/2014/main" id="{E0D66207-845A-4E8A-ACF3-122166CB0DB6}"/>
              </a:ext>
            </a:extLst>
          </p:cNvPr>
          <p:cNvSpPr>
            <a:spLocks/>
          </p:cNvSpPr>
          <p:nvPr>
            <p:custDataLst>
              <p:tags r:id="rId16"/>
            </p:custDataLst>
          </p:nvPr>
        </p:nvSpPr>
        <p:spPr bwMode="gray">
          <a:xfrm>
            <a:off x="6951663" y="1270000"/>
            <a:ext cx="233363"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spcBef>
                <a:spcPct val="0"/>
              </a:spcBef>
              <a:spcAft>
                <a:spcPct val="0"/>
              </a:spcAft>
              <a:buNone/>
            </a:pPr>
            <a:fld id="{B32CDF24-278D-4993-B6ED-82719828420B}" type="datetime'''12''''''''''''''''''''''0'''''''''''''''''''''''''''''">
              <a:rPr lang="en-GB" altLang="en-US" sz="1100" smtClean="0"/>
              <a:pPr marL="0" lvl="0" indent="0" algn="r">
                <a:spcBef>
                  <a:spcPct val="0"/>
                </a:spcBef>
                <a:spcAft>
                  <a:spcPct val="0"/>
                </a:spcAft>
                <a:buNone/>
              </a:pPr>
              <a:t>120</a:t>
            </a:fld>
            <a:endParaRPr lang="en-GB" sz="1100" dirty="0"/>
          </a:p>
        </p:txBody>
      </p:sp>
      <p:sp useBgFill="1">
        <p:nvSpPr>
          <p:cNvPr id="2054" name="Freeform: Shape 2053">
            <a:extLst>
              <a:ext uri="{FF2B5EF4-FFF2-40B4-BE49-F238E27FC236}">
                <a16:creationId xmlns:a16="http://schemas.microsoft.com/office/drawing/2014/main" id="{975193E2-746E-8363-F23C-59E6F4B27349}"/>
              </a:ext>
            </a:extLst>
          </p:cNvPr>
          <p:cNvSpPr/>
          <p:nvPr>
            <p:custDataLst>
              <p:tags r:id="rId17"/>
            </p:custDataLst>
          </p:nvPr>
        </p:nvSpPr>
        <p:spPr bwMode="auto">
          <a:xfrm>
            <a:off x="8870950" y="3767138"/>
            <a:ext cx="330201" cy="79376"/>
          </a:xfrm>
          <a:custGeom>
            <a:avLst/>
            <a:gdLst/>
            <a:ahLst/>
            <a:cxnLst/>
            <a:rect l="0" t="0" r="0" b="0"/>
            <a:pathLst>
              <a:path w="330201" h="79376">
                <a:moveTo>
                  <a:pt x="0" y="22225"/>
                </a:moveTo>
                <a:lnTo>
                  <a:pt x="82550" y="0"/>
                </a:lnTo>
                <a:lnTo>
                  <a:pt x="165100" y="22225"/>
                </a:lnTo>
                <a:lnTo>
                  <a:pt x="247650" y="0"/>
                </a:lnTo>
                <a:lnTo>
                  <a:pt x="330200" y="22225"/>
                </a:lnTo>
                <a:lnTo>
                  <a:pt x="330200" y="79375"/>
                </a:lnTo>
                <a:lnTo>
                  <a:pt x="247650" y="57150"/>
                </a:lnTo>
                <a:lnTo>
                  <a:pt x="165100" y="79375"/>
                </a:lnTo>
                <a:lnTo>
                  <a:pt x="82550" y="57150"/>
                </a:lnTo>
                <a:lnTo>
                  <a:pt x="0" y="79375"/>
                </a:lnTo>
                <a:close/>
              </a:path>
            </a:pathLst>
          </a:custGeom>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31" name="Freeform: Shape 30">
            <a:extLst>
              <a:ext uri="{FF2B5EF4-FFF2-40B4-BE49-F238E27FC236}">
                <a16:creationId xmlns:a16="http://schemas.microsoft.com/office/drawing/2014/main" id="{246C5E7F-ED1C-E885-54AF-79BA835A397E}"/>
              </a:ext>
            </a:extLst>
          </p:cNvPr>
          <p:cNvSpPr/>
          <p:nvPr>
            <p:custDataLst>
              <p:tags r:id="rId18"/>
            </p:custDataLst>
          </p:nvPr>
        </p:nvSpPr>
        <p:spPr bwMode="auto">
          <a:xfrm>
            <a:off x="8382000" y="3767138"/>
            <a:ext cx="330201" cy="79376"/>
          </a:xfrm>
          <a:custGeom>
            <a:avLst/>
            <a:gdLst/>
            <a:ahLst/>
            <a:cxnLst/>
            <a:rect l="0" t="0" r="0" b="0"/>
            <a:pathLst>
              <a:path w="330201" h="79376">
                <a:moveTo>
                  <a:pt x="0" y="22225"/>
                </a:moveTo>
                <a:lnTo>
                  <a:pt x="82550" y="0"/>
                </a:lnTo>
                <a:lnTo>
                  <a:pt x="165100" y="22225"/>
                </a:lnTo>
                <a:lnTo>
                  <a:pt x="247650" y="0"/>
                </a:lnTo>
                <a:lnTo>
                  <a:pt x="330200" y="22225"/>
                </a:lnTo>
                <a:lnTo>
                  <a:pt x="330200" y="79375"/>
                </a:lnTo>
                <a:lnTo>
                  <a:pt x="247650" y="57150"/>
                </a:lnTo>
                <a:lnTo>
                  <a:pt x="165100" y="79375"/>
                </a:lnTo>
                <a:lnTo>
                  <a:pt x="82550" y="57150"/>
                </a:lnTo>
                <a:lnTo>
                  <a:pt x="0" y="79375"/>
                </a:lnTo>
                <a:close/>
              </a:path>
            </a:pathLst>
          </a:custGeom>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28" name="Freeform: Shape 27">
            <a:extLst>
              <a:ext uri="{FF2B5EF4-FFF2-40B4-BE49-F238E27FC236}">
                <a16:creationId xmlns:a16="http://schemas.microsoft.com/office/drawing/2014/main" id="{977170FC-089F-31E8-2A35-FD2BCB235462}"/>
              </a:ext>
            </a:extLst>
          </p:cNvPr>
          <p:cNvSpPr/>
          <p:nvPr>
            <p:custDataLst>
              <p:tags r:id="rId19"/>
            </p:custDataLst>
          </p:nvPr>
        </p:nvSpPr>
        <p:spPr bwMode="auto">
          <a:xfrm>
            <a:off x="7891463" y="3767138"/>
            <a:ext cx="330201" cy="79376"/>
          </a:xfrm>
          <a:custGeom>
            <a:avLst/>
            <a:gdLst/>
            <a:ahLst/>
            <a:cxnLst/>
            <a:rect l="0" t="0" r="0" b="0"/>
            <a:pathLst>
              <a:path w="330201" h="79376">
                <a:moveTo>
                  <a:pt x="0" y="22225"/>
                </a:moveTo>
                <a:lnTo>
                  <a:pt x="82550" y="0"/>
                </a:lnTo>
                <a:lnTo>
                  <a:pt x="165100" y="22225"/>
                </a:lnTo>
                <a:lnTo>
                  <a:pt x="247650" y="0"/>
                </a:lnTo>
                <a:lnTo>
                  <a:pt x="330200" y="22225"/>
                </a:lnTo>
                <a:lnTo>
                  <a:pt x="330200" y="79375"/>
                </a:lnTo>
                <a:lnTo>
                  <a:pt x="247650" y="57150"/>
                </a:lnTo>
                <a:lnTo>
                  <a:pt x="165100" y="79375"/>
                </a:lnTo>
                <a:lnTo>
                  <a:pt x="82550" y="57150"/>
                </a:lnTo>
                <a:lnTo>
                  <a:pt x="0" y="79375"/>
                </a:lnTo>
                <a:close/>
              </a:path>
            </a:pathLst>
          </a:custGeom>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2112" name="Freeform: Shape 2111">
            <a:extLst>
              <a:ext uri="{FF2B5EF4-FFF2-40B4-BE49-F238E27FC236}">
                <a16:creationId xmlns:a16="http://schemas.microsoft.com/office/drawing/2014/main" id="{DF265AD9-A1BE-AF95-8A59-30D35AF88B13}"/>
              </a:ext>
            </a:extLst>
          </p:cNvPr>
          <p:cNvSpPr/>
          <p:nvPr>
            <p:custDataLst>
              <p:tags r:id="rId20"/>
            </p:custDataLst>
          </p:nvPr>
        </p:nvSpPr>
        <p:spPr bwMode="auto">
          <a:xfrm>
            <a:off x="10340975" y="3767138"/>
            <a:ext cx="330201" cy="79376"/>
          </a:xfrm>
          <a:custGeom>
            <a:avLst/>
            <a:gdLst/>
            <a:ahLst/>
            <a:cxnLst/>
            <a:rect l="0" t="0" r="0" b="0"/>
            <a:pathLst>
              <a:path w="330201" h="79376">
                <a:moveTo>
                  <a:pt x="0" y="22225"/>
                </a:moveTo>
                <a:lnTo>
                  <a:pt x="82550" y="0"/>
                </a:lnTo>
                <a:lnTo>
                  <a:pt x="165100" y="22225"/>
                </a:lnTo>
                <a:lnTo>
                  <a:pt x="247650" y="0"/>
                </a:lnTo>
                <a:lnTo>
                  <a:pt x="330200" y="22225"/>
                </a:lnTo>
                <a:lnTo>
                  <a:pt x="330200" y="79375"/>
                </a:lnTo>
                <a:lnTo>
                  <a:pt x="247650" y="57150"/>
                </a:lnTo>
                <a:lnTo>
                  <a:pt x="165100" y="79375"/>
                </a:lnTo>
                <a:lnTo>
                  <a:pt x="82550" y="57150"/>
                </a:lnTo>
                <a:lnTo>
                  <a:pt x="0" y="79375"/>
                </a:lnTo>
                <a:close/>
              </a:path>
            </a:pathLst>
          </a:custGeom>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2085" name="Freeform: Shape 2084">
            <a:extLst>
              <a:ext uri="{FF2B5EF4-FFF2-40B4-BE49-F238E27FC236}">
                <a16:creationId xmlns:a16="http://schemas.microsoft.com/office/drawing/2014/main" id="{883BEC3D-D09E-B5A4-C12A-23D3BA248708}"/>
              </a:ext>
            </a:extLst>
          </p:cNvPr>
          <p:cNvSpPr/>
          <p:nvPr>
            <p:custDataLst>
              <p:tags r:id="rId21"/>
            </p:custDataLst>
          </p:nvPr>
        </p:nvSpPr>
        <p:spPr bwMode="auto">
          <a:xfrm>
            <a:off x="9850438" y="3767138"/>
            <a:ext cx="330201" cy="79376"/>
          </a:xfrm>
          <a:custGeom>
            <a:avLst/>
            <a:gdLst/>
            <a:ahLst/>
            <a:cxnLst/>
            <a:rect l="0" t="0" r="0" b="0"/>
            <a:pathLst>
              <a:path w="330201" h="79376">
                <a:moveTo>
                  <a:pt x="0" y="22225"/>
                </a:moveTo>
                <a:lnTo>
                  <a:pt x="82550" y="0"/>
                </a:lnTo>
                <a:lnTo>
                  <a:pt x="165100" y="22225"/>
                </a:lnTo>
                <a:lnTo>
                  <a:pt x="247650" y="0"/>
                </a:lnTo>
                <a:lnTo>
                  <a:pt x="330200" y="22225"/>
                </a:lnTo>
                <a:lnTo>
                  <a:pt x="330200" y="79375"/>
                </a:lnTo>
                <a:lnTo>
                  <a:pt x="247650" y="57150"/>
                </a:lnTo>
                <a:lnTo>
                  <a:pt x="165100" y="79375"/>
                </a:lnTo>
                <a:lnTo>
                  <a:pt x="82550" y="57150"/>
                </a:lnTo>
                <a:lnTo>
                  <a:pt x="0" y="79375"/>
                </a:lnTo>
                <a:close/>
              </a:path>
            </a:pathLst>
          </a:custGeom>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2061" name="Freeform: Shape 2060">
            <a:extLst>
              <a:ext uri="{FF2B5EF4-FFF2-40B4-BE49-F238E27FC236}">
                <a16:creationId xmlns:a16="http://schemas.microsoft.com/office/drawing/2014/main" id="{911F6053-8361-7BB5-DF2E-CCADDC56D6FF}"/>
              </a:ext>
            </a:extLst>
          </p:cNvPr>
          <p:cNvSpPr/>
          <p:nvPr>
            <p:custDataLst>
              <p:tags r:id="rId22"/>
            </p:custDataLst>
          </p:nvPr>
        </p:nvSpPr>
        <p:spPr bwMode="auto">
          <a:xfrm>
            <a:off x="9361488" y="3767138"/>
            <a:ext cx="330201" cy="79376"/>
          </a:xfrm>
          <a:custGeom>
            <a:avLst/>
            <a:gdLst/>
            <a:ahLst/>
            <a:cxnLst/>
            <a:rect l="0" t="0" r="0" b="0"/>
            <a:pathLst>
              <a:path w="330201" h="79376">
                <a:moveTo>
                  <a:pt x="0" y="22225"/>
                </a:moveTo>
                <a:lnTo>
                  <a:pt x="82550" y="0"/>
                </a:lnTo>
                <a:lnTo>
                  <a:pt x="165100" y="22225"/>
                </a:lnTo>
                <a:lnTo>
                  <a:pt x="247650" y="0"/>
                </a:lnTo>
                <a:lnTo>
                  <a:pt x="330200" y="22225"/>
                </a:lnTo>
                <a:lnTo>
                  <a:pt x="330200" y="79375"/>
                </a:lnTo>
                <a:lnTo>
                  <a:pt x="247650" y="57150"/>
                </a:lnTo>
                <a:lnTo>
                  <a:pt x="165100" y="79375"/>
                </a:lnTo>
                <a:lnTo>
                  <a:pt x="82550" y="57150"/>
                </a:lnTo>
                <a:lnTo>
                  <a:pt x="0" y="79375"/>
                </a:lnTo>
                <a:close/>
              </a:path>
            </a:pathLst>
          </a:custGeom>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useBgFill="1">
        <p:nvSpPr>
          <p:cNvPr id="25" name="Freeform: Shape 24">
            <a:extLst>
              <a:ext uri="{FF2B5EF4-FFF2-40B4-BE49-F238E27FC236}">
                <a16:creationId xmlns:a16="http://schemas.microsoft.com/office/drawing/2014/main" id="{94E56853-0BE3-D85D-F94F-C99A033E8576}"/>
              </a:ext>
            </a:extLst>
          </p:cNvPr>
          <p:cNvSpPr/>
          <p:nvPr>
            <p:custDataLst>
              <p:tags r:id="rId23"/>
            </p:custDataLst>
          </p:nvPr>
        </p:nvSpPr>
        <p:spPr bwMode="auto">
          <a:xfrm>
            <a:off x="7262813" y="3767138"/>
            <a:ext cx="495301" cy="79376"/>
          </a:xfrm>
          <a:custGeom>
            <a:avLst/>
            <a:gdLst/>
            <a:ahLst/>
            <a:cxnLst/>
            <a:rect l="0" t="0" r="0" b="0"/>
            <a:pathLst>
              <a:path w="495301" h="79376">
                <a:moveTo>
                  <a:pt x="0" y="22225"/>
                </a:moveTo>
                <a:lnTo>
                  <a:pt x="82550" y="0"/>
                </a:lnTo>
                <a:lnTo>
                  <a:pt x="165100" y="22225"/>
                </a:lnTo>
                <a:lnTo>
                  <a:pt x="247650" y="0"/>
                </a:lnTo>
                <a:lnTo>
                  <a:pt x="330200" y="22225"/>
                </a:lnTo>
                <a:lnTo>
                  <a:pt x="412750" y="0"/>
                </a:lnTo>
                <a:lnTo>
                  <a:pt x="495300" y="22225"/>
                </a:lnTo>
                <a:lnTo>
                  <a:pt x="495300" y="79375"/>
                </a:lnTo>
                <a:lnTo>
                  <a:pt x="412750" y="57150"/>
                </a:lnTo>
                <a:lnTo>
                  <a:pt x="330200" y="79375"/>
                </a:lnTo>
                <a:lnTo>
                  <a:pt x="247650" y="57150"/>
                </a:lnTo>
                <a:lnTo>
                  <a:pt x="165100" y="79375"/>
                </a:lnTo>
                <a:lnTo>
                  <a:pt x="82550" y="57150"/>
                </a:lnTo>
                <a:lnTo>
                  <a:pt x="0" y="79375"/>
                </a:lnTo>
                <a:close/>
              </a:path>
            </a:pathLst>
          </a:custGeom>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62" name="Freeform: Shape 2061">
            <a:extLst>
              <a:ext uri="{FF2B5EF4-FFF2-40B4-BE49-F238E27FC236}">
                <a16:creationId xmlns:a16="http://schemas.microsoft.com/office/drawing/2014/main" id="{CFB7EB4F-035B-9398-9943-52C8636E88D3}"/>
              </a:ext>
            </a:extLst>
          </p:cNvPr>
          <p:cNvSpPr/>
          <p:nvPr>
            <p:custDataLst>
              <p:tags r:id="rId24"/>
            </p:custDataLst>
          </p:nvPr>
        </p:nvSpPr>
        <p:spPr bwMode="auto">
          <a:xfrm>
            <a:off x="9850438" y="3767138"/>
            <a:ext cx="330201" cy="22226"/>
          </a:xfrm>
          <a:custGeom>
            <a:avLst/>
            <a:gdLst/>
            <a:ahLst/>
            <a:cxnLst/>
            <a:rect l="0" t="0" r="0" b="0"/>
            <a:pathLst>
              <a:path w="330201" h="22226">
                <a:moveTo>
                  <a:pt x="0" y="22225"/>
                </a:moveTo>
                <a:lnTo>
                  <a:pt x="82550" y="0"/>
                </a:lnTo>
                <a:lnTo>
                  <a:pt x="165100" y="22225"/>
                </a:lnTo>
                <a:lnTo>
                  <a:pt x="247650" y="0"/>
                </a:lnTo>
                <a:lnTo>
                  <a:pt x="330200" y="22225"/>
                </a:lnTo>
              </a:path>
            </a:pathLst>
          </a:custGeom>
          <a:noFill/>
          <a:ln w="9525" cap="flat" cmpd="sng" algn="ctr">
            <a:solidFill>
              <a:schemeClr val="tx1"/>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109" name="Freeform: Shape 2108">
            <a:extLst>
              <a:ext uri="{FF2B5EF4-FFF2-40B4-BE49-F238E27FC236}">
                <a16:creationId xmlns:a16="http://schemas.microsoft.com/office/drawing/2014/main" id="{240BF57D-650E-1F49-65EB-24F9B49D34A2}"/>
              </a:ext>
            </a:extLst>
          </p:cNvPr>
          <p:cNvSpPr/>
          <p:nvPr>
            <p:custDataLst>
              <p:tags r:id="rId25"/>
            </p:custDataLst>
          </p:nvPr>
        </p:nvSpPr>
        <p:spPr bwMode="auto">
          <a:xfrm>
            <a:off x="10340975" y="3767138"/>
            <a:ext cx="330201" cy="22226"/>
          </a:xfrm>
          <a:custGeom>
            <a:avLst/>
            <a:gdLst/>
            <a:ahLst/>
            <a:cxnLst/>
            <a:rect l="0" t="0" r="0" b="0"/>
            <a:pathLst>
              <a:path w="330201" h="22226">
                <a:moveTo>
                  <a:pt x="0" y="22225"/>
                </a:moveTo>
                <a:lnTo>
                  <a:pt x="82550" y="0"/>
                </a:lnTo>
                <a:lnTo>
                  <a:pt x="165100" y="22225"/>
                </a:lnTo>
                <a:lnTo>
                  <a:pt x="247650" y="0"/>
                </a:lnTo>
                <a:lnTo>
                  <a:pt x="330200" y="22225"/>
                </a:lnTo>
              </a:path>
            </a:pathLst>
          </a:custGeom>
          <a:noFill/>
          <a:ln w="9525" cap="flat" cmpd="sng" algn="ctr">
            <a:solidFill>
              <a:schemeClr val="tx1"/>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111" name="Freeform: Shape 2110">
            <a:extLst>
              <a:ext uri="{FF2B5EF4-FFF2-40B4-BE49-F238E27FC236}">
                <a16:creationId xmlns:a16="http://schemas.microsoft.com/office/drawing/2014/main" id="{37F9CFDA-BE25-19F2-9F17-7A45FE06362B}"/>
              </a:ext>
            </a:extLst>
          </p:cNvPr>
          <p:cNvSpPr/>
          <p:nvPr>
            <p:custDataLst>
              <p:tags r:id="rId26"/>
            </p:custDataLst>
          </p:nvPr>
        </p:nvSpPr>
        <p:spPr bwMode="auto">
          <a:xfrm>
            <a:off x="10340975" y="3824288"/>
            <a:ext cx="330201" cy="22226"/>
          </a:xfrm>
          <a:custGeom>
            <a:avLst/>
            <a:gdLst/>
            <a:ahLst/>
            <a:cxnLst/>
            <a:rect l="0" t="0" r="0" b="0"/>
            <a:pathLst>
              <a:path w="330201" h="22226">
                <a:moveTo>
                  <a:pt x="0" y="22225"/>
                </a:moveTo>
                <a:lnTo>
                  <a:pt x="82550" y="0"/>
                </a:lnTo>
                <a:lnTo>
                  <a:pt x="165100" y="22225"/>
                </a:lnTo>
                <a:lnTo>
                  <a:pt x="247650" y="0"/>
                </a:lnTo>
                <a:lnTo>
                  <a:pt x="330200" y="22225"/>
                </a:lnTo>
              </a:path>
            </a:pathLst>
          </a:custGeom>
          <a:noFill/>
          <a:ln w="9525" cap="flat" cmpd="sng" algn="ctr">
            <a:solidFill>
              <a:schemeClr val="tx1"/>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63" name="Freeform: Shape 2062">
            <a:extLst>
              <a:ext uri="{FF2B5EF4-FFF2-40B4-BE49-F238E27FC236}">
                <a16:creationId xmlns:a16="http://schemas.microsoft.com/office/drawing/2014/main" id="{935B2A95-659D-95FB-3781-CB929B69A4A2}"/>
              </a:ext>
            </a:extLst>
          </p:cNvPr>
          <p:cNvSpPr/>
          <p:nvPr>
            <p:custDataLst>
              <p:tags r:id="rId27"/>
            </p:custDataLst>
          </p:nvPr>
        </p:nvSpPr>
        <p:spPr bwMode="auto">
          <a:xfrm>
            <a:off x="9850438" y="3824288"/>
            <a:ext cx="330201" cy="22226"/>
          </a:xfrm>
          <a:custGeom>
            <a:avLst/>
            <a:gdLst/>
            <a:ahLst/>
            <a:cxnLst/>
            <a:rect l="0" t="0" r="0" b="0"/>
            <a:pathLst>
              <a:path w="330201" h="22226">
                <a:moveTo>
                  <a:pt x="0" y="22225"/>
                </a:moveTo>
                <a:lnTo>
                  <a:pt x="82550" y="0"/>
                </a:lnTo>
                <a:lnTo>
                  <a:pt x="165100" y="22225"/>
                </a:lnTo>
                <a:lnTo>
                  <a:pt x="247650" y="0"/>
                </a:lnTo>
                <a:lnTo>
                  <a:pt x="330200" y="22225"/>
                </a:lnTo>
              </a:path>
            </a:pathLst>
          </a:custGeom>
          <a:noFill/>
          <a:ln w="9525" cap="flat" cmpd="sng" algn="ctr">
            <a:solidFill>
              <a:schemeClr val="tx1"/>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4" name="Freeform: Shape 23">
            <a:extLst>
              <a:ext uri="{FF2B5EF4-FFF2-40B4-BE49-F238E27FC236}">
                <a16:creationId xmlns:a16="http://schemas.microsoft.com/office/drawing/2014/main" id="{D0FF7106-ADB3-BFE0-4688-FE72464F9A28}"/>
              </a:ext>
            </a:extLst>
          </p:cNvPr>
          <p:cNvSpPr/>
          <p:nvPr>
            <p:custDataLst>
              <p:tags r:id="rId28"/>
            </p:custDataLst>
          </p:nvPr>
        </p:nvSpPr>
        <p:spPr bwMode="auto">
          <a:xfrm>
            <a:off x="7262813" y="3824288"/>
            <a:ext cx="495301" cy="22226"/>
          </a:xfrm>
          <a:custGeom>
            <a:avLst/>
            <a:gdLst/>
            <a:ahLst/>
            <a:cxnLst/>
            <a:rect l="0" t="0" r="0" b="0"/>
            <a:pathLst>
              <a:path w="495301" h="22226">
                <a:moveTo>
                  <a:pt x="0" y="22225"/>
                </a:moveTo>
                <a:lnTo>
                  <a:pt x="82550" y="0"/>
                </a:lnTo>
                <a:lnTo>
                  <a:pt x="165100" y="22225"/>
                </a:lnTo>
                <a:lnTo>
                  <a:pt x="247650" y="0"/>
                </a:lnTo>
                <a:lnTo>
                  <a:pt x="330200" y="22225"/>
                </a:lnTo>
                <a:lnTo>
                  <a:pt x="412750" y="0"/>
                </a:lnTo>
                <a:lnTo>
                  <a:pt x="495300" y="22225"/>
                </a:lnTo>
              </a:path>
            </a:pathLst>
          </a:custGeom>
          <a:noFill/>
          <a:ln w="9525" cap="flat" cmpd="sng" algn="ctr">
            <a:solidFill>
              <a:schemeClr val="tx1"/>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53" name="Freeform: Shape 2052">
            <a:extLst>
              <a:ext uri="{FF2B5EF4-FFF2-40B4-BE49-F238E27FC236}">
                <a16:creationId xmlns:a16="http://schemas.microsoft.com/office/drawing/2014/main" id="{D218750D-39FF-8277-CF25-496E292C7EA7}"/>
              </a:ext>
            </a:extLst>
          </p:cNvPr>
          <p:cNvSpPr/>
          <p:nvPr>
            <p:custDataLst>
              <p:tags r:id="rId29"/>
            </p:custDataLst>
          </p:nvPr>
        </p:nvSpPr>
        <p:spPr bwMode="auto">
          <a:xfrm>
            <a:off x="8870950" y="3824288"/>
            <a:ext cx="330201" cy="22226"/>
          </a:xfrm>
          <a:custGeom>
            <a:avLst/>
            <a:gdLst/>
            <a:ahLst/>
            <a:cxnLst/>
            <a:rect l="0" t="0" r="0" b="0"/>
            <a:pathLst>
              <a:path w="330201" h="22226">
                <a:moveTo>
                  <a:pt x="0" y="22225"/>
                </a:moveTo>
                <a:lnTo>
                  <a:pt x="82550" y="0"/>
                </a:lnTo>
                <a:lnTo>
                  <a:pt x="165100" y="22225"/>
                </a:lnTo>
                <a:lnTo>
                  <a:pt x="247650" y="0"/>
                </a:lnTo>
                <a:lnTo>
                  <a:pt x="330200" y="22225"/>
                </a:lnTo>
              </a:path>
            </a:pathLst>
          </a:custGeom>
          <a:noFill/>
          <a:ln w="9525" cap="flat" cmpd="sng" algn="ctr">
            <a:solidFill>
              <a:schemeClr val="tx1"/>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Freeform: Shape 22">
            <a:extLst>
              <a:ext uri="{FF2B5EF4-FFF2-40B4-BE49-F238E27FC236}">
                <a16:creationId xmlns:a16="http://schemas.microsoft.com/office/drawing/2014/main" id="{E72A6407-D7DB-A869-CDFE-D8CEEEDCD02C}"/>
              </a:ext>
            </a:extLst>
          </p:cNvPr>
          <p:cNvSpPr/>
          <p:nvPr>
            <p:custDataLst>
              <p:tags r:id="rId30"/>
            </p:custDataLst>
          </p:nvPr>
        </p:nvSpPr>
        <p:spPr bwMode="auto">
          <a:xfrm>
            <a:off x="7262813" y="3767138"/>
            <a:ext cx="495301" cy="22226"/>
          </a:xfrm>
          <a:custGeom>
            <a:avLst/>
            <a:gdLst/>
            <a:ahLst/>
            <a:cxnLst/>
            <a:rect l="0" t="0" r="0" b="0"/>
            <a:pathLst>
              <a:path w="495301" h="22226">
                <a:moveTo>
                  <a:pt x="0" y="22225"/>
                </a:moveTo>
                <a:lnTo>
                  <a:pt x="82550" y="0"/>
                </a:lnTo>
                <a:lnTo>
                  <a:pt x="165100" y="22225"/>
                </a:lnTo>
                <a:lnTo>
                  <a:pt x="247650" y="0"/>
                </a:lnTo>
                <a:lnTo>
                  <a:pt x="330200" y="22225"/>
                </a:lnTo>
                <a:lnTo>
                  <a:pt x="412750" y="0"/>
                </a:lnTo>
                <a:lnTo>
                  <a:pt x="495300" y="22225"/>
                </a:lnTo>
              </a:path>
            </a:pathLst>
          </a:custGeom>
          <a:noFill/>
          <a:ln w="9525" cap="flat" cmpd="sng" algn="ctr">
            <a:solidFill>
              <a:schemeClr val="tx1"/>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6" name="Freeform: Shape 25">
            <a:extLst>
              <a:ext uri="{FF2B5EF4-FFF2-40B4-BE49-F238E27FC236}">
                <a16:creationId xmlns:a16="http://schemas.microsoft.com/office/drawing/2014/main" id="{92C628C9-348E-D516-9996-8A18DCE15F2A}"/>
              </a:ext>
            </a:extLst>
          </p:cNvPr>
          <p:cNvSpPr/>
          <p:nvPr>
            <p:custDataLst>
              <p:tags r:id="rId31"/>
            </p:custDataLst>
          </p:nvPr>
        </p:nvSpPr>
        <p:spPr bwMode="auto">
          <a:xfrm>
            <a:off x="7891463" y="3767138"/>
            <a:ext cx="330201" cy="22226"/>
          </a:xfrm>
          <a:custGeom>
            <a:avLst/>
            <a:gdLst/>
            <a:ahLst/>
            <a:cxnLst/>
            <a:rect l="0" t="0" r="0" b="0"/>
            <a:pathLst>
              <a:path w="330201" h="22226">
                <a:moveTo>
                  <a:pt x="0" y="22225"/>
                </a:moveTo>
                <a:lnTo>
                  <a:pt x="82550" y="0"/>
                </a:lnTo>
                <a:lnTo>
                  <a:pt x="165100" y="22225"/>
                </a:lnTo>
                <a:lnTo>
                  <a:pt x="247650" y="0"/>
                </a:lnTo>
                <a:lnTo>
                  <a:pt x="330200" y="22225"/>
                </a:lnTo>
              </a:path>
            </a:pathLst>
          </a:custGeom>
          <a:noFill/>
          <a:ln w="9525" cap="flat" cmpd="sng" algn="ctr">
            <a:solidFill>
              <a:schemeClr val="tx1"/>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Freeform: Shape 26">
            <a:extLst>
              <a:ext uri="{FF2B5EF4-FFF2-40B4-BE49-F238E27FC236}">
                <a16:creationId xmlns:a16="http://schemas.microsoft.com/office/drawing/2014/main" id="{8D4AD30B-341B-1FA6-F079-9071EC2483C5}"/>
              </a:ext>
            </a:extLst>
          </p:cNvPr>
          <p:cNvSpPr/>
          <p:nvPr>
            <p:custDataLst>
              <p:tags r:id="rId32"/>
            </p:custDataLst>
          </p:nvPr>
        </p:nvSpPr>
        <p:spPr bwMode="auto">
          <a:xfrm>
            <a:off x="7891463" y="3824288"/>
            <a:ext cx="330201" cy="22226"/>
          </a:xfrm>
          <a:custGeom>
            <a:avLst/>
            <a:gdLst/>
            <a:ahLst/>
            <a:cxnLst/>
            <a:rect l="0" t="0" r="0" b="0"/>
            <a:pathLst>
              <a:path w="330201" h="22226">
                <a:moveTo>
                  <a:pt x="0" y="22225"/>
                </a:moveTo>
                <a:lnTo>
                  <a:pt x="82550" y="0"/>
                </a:lnTo>
                <a:lnTo>
                  <a:pt x="165100" y="22225"/>
                </a:lnTo>
                <a:lnTo>
                  <a:pt x="247650" y="0"/>
                </a:lnTo>
                <a:lnTo>
                  <a:pt x="330200" y="22225"/>
                </a:lnTo>
              </a:path>
            </a:pathLst>
          </a:custGeom>
          <a:noFill/>
          <a:ln w="9525" cap="flat" cmpd="sng" algn="ctr">
            <a:solidFill>
              <a:schemeClr val="tx1"/>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9" name="Freeform: Shape 28">
            <a:extLst>
              <a:ext uri="{FF2B5EF4-FFF2-40B4-BE49-F238E27FC236}">
                <a16:creationId xmlns:a16="http://schemas.microsoft.com/office/drawing/2014/main" id="{CA384B78-5CD0-681B-6D5D-87C752254E57}"/>
              </a:ext>
            </a:extLst>
          </p:cNvPr>
          <p:cNvSpPr/>
          <p:nvPr>
            <p:custDataLst>
              <p:tags r:id="rId33"/>
            </p:custDataLst>
          </p:nvPr>
        </p:nvSpPr>
        <p:spPr bwMode="auto">
          <a:xfrm>
            <a:off x="8382000" y="3767138"/>
            <a:ext cx="330201" cy="22226"/>
          </a:xfrm>
          <a:custGeom>
            <a:avLst/>
            <a:gdLst/>
            <a:ahLst/>
            <a:cxnLst/>
            <a:rect l="0" t="0" r="0" b="0"/>
            <a:pathLst>
              <a:path w="330201" h="22226">
                <a:moveTo>
                  <a:pt x="0" y="22225"/>
                </a:moveTo>
                <a:lnTo>
                  <a:pt x="82550" y="0"/>
                </a:lnTo>
                <a:lnTo>
                  <a:pt x="165100" y="22225"/>
                </a:lnTo>
                <a:lnTo>
                  <a:pt x="247650" y="0"/>
                </a:lnTo>
                <a:lnTo>
                  <a:pt x="330200" y="22225"/>
                </a:lnTo>
              </a:path>
            </a:pathLst>
          </a:custGeom>
          <a:noFill/>
          <a:ln w="9525" cap="flat" cmpd="sng" algn="ctr">
            <a:solidFill>
              <a:schemeClr val="tx1"/>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0" name="Freeform: Shape 29">
            <a:extLst>
              <a:ext uri="{FF2B5EF4-FFF2-40B4-BE49-F238E27FC236}">
                <a16:creationId xmlns:a16="http://schemas.microsoft.com/office/drawing/2014/main" id="{ACE763E8-8686-C22C-7374-0092E7D8253C}"/>
              </a:ext>
            </a:extLst>
          </p:cNvPr>
          <p:cNvSpPr/>
          <p:nvPr>
            <p:custDataLst>
              <p:tags r:id="rId34"/>
            </p:custDataLst>
          </p:nvPr>
        </p:nvSpPr>
        <p:spPr bwMode="auto">
          <a:xfrm>
            <a:off x="8382000" y="3824288"/>
            <a:ext cx="330201" cy="22226"/>
          </a:xfrm>
          <a:custGeom>
            <a:avLst/>
            <a:gdLst/>
            <a:ahLst/>
            <a:cxnLst/>
            <a:rect l="0" t="0" r="0" b="0"/>
            <a:pathLst>
              <a:path w="330201" h="22226">
                <a:moveTo>
                  <a:pt x="0" y="22225"/>
                </a:moveTo>
                <a:lnTo>
                  <a:pt x="82550" y="0"/>
                </a:lnTo>
                <a:lnTo>
                  <a:pt x="165100" y="22225"/>
                </a:lnTo>
                <a:lnTo>
                  <a:pt x="247650" y="0"/>
                </a:lnTo>
                <a:lnTo>
                  <a:pt x="330200" y="22225"/>
                </a:lnTo>
              </a:path>
            </a:pathLst>
          </a:custGeom>
          <a:noFill/>
          <a:ln w="9525" cap="flat" cmpd="sng" algn="ctr">
            <a:solidFill>
              <a:schemeClr val="tx1"/>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48" name="Freeform: Shape 2047">
            <a:extLst>
              <a:ext uri="{FF2B5EF4-FFF2-40B4-BE49-F238E27FC236}">
                <a16:creationId xmlns:a16="http://schemas.microsoft.com/office/drawing/2014/main" id="{19343D7F-F52F-7125-9ABC-8C8424364647}"/>
              </a:ext>
            </a:extLst>
          </p:cNvPr>
          <p:cNvSpPr/>
          <p:nvPr>
            <p:custDataLst>
              <p:tags r:id="rId35"/>
            </p:custDataLst>
          </p:nvPr>
        </p:nvSpPr>
        <p:spPr bwMode="auto">
          <a:xfrm>
            <a:off x="8870950" y="3767138"/>
            <a:ext cx="330201" cy="22226"/>
          </a:xfrm>
          <a:custGeom>
            <a:avLst/>
            <a:gdLst/>
            <a:ahLst/>
            <a:cxnLst/>
            <a:rect l="0" t="0" r="0" b="0"/>
            <a:pathLst>
              <a:path w="330201" h="22226">
                <a:moveTo>
                  <a:pt x="0" y="22225"/>
                </a:moveTo>
                <a:lnTo>
                  <a:pt x="82550" y="0"/>
                </a:lnTo>
                <a:lnTo>
                  <a:pt x="165100" y="22225"/>
                </a:lnTo>
                <a:lnTo>
                  <a:pt x="247650" y="0"/>
                </a:lnTo>
                <a:lnTo>
                  <a:pt x="330200" y="22225"/>
                </a:lnTo>
              </a:path>
            </a:pathLst>
          </a:custGeom>
          <a:noFill/>
          <a:ln w="9525" cap="flat" cmpd="sng" algn="ctr">
            <a:solidFill>
              <a:schemeClr val="tx1"/>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59" name="Freeform: Shape 2058">
            <a:extLst>
              <a:ext uri="{FF2B5EF4-FFF2-40B4-BE49-F238E27FC236}">
                <a16:creationId xmlns:a16="http://schemas.microsoft.com/office/drawing/2014/main" id="{507CF9AA-607F-583B-4CEB-A8E92F4757CB}"/>
              </a:ext>
            </a:extLst>
          </p:cNvPr>
          <p:cNvSpPr/>
          <p:nvPr>
            <p:custDataLst>
              <p:tags r:id="rId36"/>
            </p:custDataLst>
          </p:nvPr>
        </p:nvSpPr>
        <p:spPr bwMode="auto">
          <a:xfrm>
            <a:off x="9361488" y="3767138"/>
            <a:ext cx="330201" cy="22226"/>
          </a:xfrm>
          <a:custGeom>
            <a:avLst/>
            <a:gdLst/>
            <a:ahLst/>
            <a:cxnLst/>
            <a:rect l="0" t="0" r="0" b="0"/>
            <a:pathLst>
              <a:path w="330201" h="22226">
                <a:moveTo>
                  <a:pt x="0" y="22225"/>
                </a:moveTo>
                <a:lnTo>
                  <a:pt x="82550" y="0"/>
                </a:lnTo>
                <a:lnTo>
                  <a:pt x="165100" y="22225"/>
                </a:lnTo>
                <a:lnTo>
                  <a:pt x="247650" y="0"/>
                </a:lnTo>
                <a:lnTo>
                  <a:pt x="330200" y="22225"/>
                </a:lnTo>
              </a:path>
            </a:pathLst>
          </a:custGeom>
          <a:noFill/>
          <a:ln w="9525" cap="flat" cmpd="sng" algn="ctr">
            <a:solidFill>
              <a:schemeClr val="tx1"/>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60" name="Freeform: Shape 2059">
            <a:extLst>
              <a:ext uri="{FF2B5EF4-FFF2-40B4-BE49-F238E27FC236}">
                <a16:creationId xmlns:a16="http://schemas.microsoft.com/office/drawing/2014/main" id="{CC461FD5-50E7-E2CA-07C1-6263FC62DC7B}"/>
              </a:ext>
            </a:extLst>
          </p:cNvPr>
          <p:cNvSpPr/>
          <p:nvPr>
            <p:custDataLst>
              <p:tags r:id="rId37"/>
            </p:custDataLst>
          </p:nvPr>
        </p:nvSpPr>
        <p:spPr bwMode="auto">
          <a:xfrm>
            <a:off x="9361488" y="3824288"/>
            <a:ext cx="330201" cy="22226"/>
          </a:xfrm>
          <a:custGeom>
            <a:avLst/>
            <a:gdLst/>
            <a:ahLst/>
            <a:cxnLst/>
            <a:rect l="0" t="0" r="0" b="0"/>
            <a:pathLst>
              <a:path w="330201" h="22226">
                <a:moveTo>
                  <a:pt x="0" y="22225"/>
                </a:moveTo>
                <a:lnTo>
                  <a:pt x="82550" y="0"/>
                </a:lnTo>
                <a:lnTo>
                  <a:pt x="165100" y="22225"/>
                </a:lnTo>
                <a:lnTo>
                  <a:pt x="247650" y="0"/>
                </a:lnTo>
                <a:lnTo>
                  <a:pt x="330200" y="22225"/>
                </a:lnTo>
              </a:path>
            </a:pathLst>
          </a:custGeom>
          <a:noFill/>
          <a:ln w="9525" cap="flat" cmpd="sng" algn="ctr">
            <a:solidFill>
              <a:schemeClr val="tx1"/>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2066" name="Straight Connector 2065">
            <a:extLst>
              <a:ext uri="{FF2B5EF4-FFF2-40B4-BE49-F238E27FC236}">
                <a16:creationId xmlns:a16="http://schemas.microsoft.com/office/drawing/2014/main" id="{AE85C01C-CD65-634F-0892-85F593446ABE}"/>
              </a:ext>
            </a:extLst>
          </p:cNvPr>
          <p:cNvCxnSpPr/>
          <p:nvPr>
            <p:custDataLst>
              <p:tags r:id="rId38"/>
            </p:custDataLst>
          </p:nvPr>
        </p:nvCxnSpPr>
        <p:spPr bwMode="auto">
          <a:xfrm>
            <a:off x="10506075" y="1381125"/>
            <a:ext cx="0" cy="1649413"/>
          </a:xfrm>
          <a:prstGeom prst="line">
            <a:avLst/>
          </a:prstGeom>
          <a:ln w="12700" cap="flat" cmpd="sng" algn="ctr">
            <a:solidFill>
              <a:schemeClr val="tx1"/>
            </a:solidFill>
            <a:prstDash val="solid"/>
            <a:miter lim="800000"/>
            <a:headEnd type="none" w="med" len="med"/>
            <a:tailEnd type="triangle" w="med" len="med"/>
          </a:ln>
          <a:effectLst/>
        </p:spPr>
        <p:style>
          <a:lnRef idx="1">
            <a:schemeClr val="dk1"/>
          </a:lnRef>
          <a:fillRef idx="0">
            <a:schemeClr val="dk1"/>
          </a:fillRef>
          <a:effectRef idx="0">
            <a:schemeClr val="dk1"/>
          </a:effectRef>
          <a:fontRef idx="minor">
            <a:schemeClr val="tx1"/>
          </a:fontRef>
        </p:style>
      </p:cxnSp>
      <p:cxnSp>
        <p:nvCxnSpPr>
          <p:cNvPr id="2065" name="Straight Connector 2064">
            <a:extLst>
              <a:ext uri="{FF2B5EF4-FFF2-40B4-BE49-F238E27FC236}">
                <a16:creationId xmlns:a16="http://schemas.microsoft.com/office/drawing/2014/main" id="{EDE376A7-6140-D227-6E18-5C985FCACB1E}"/>
              </a:ext>
            </a:extLst>
          </p:cNvPr>
          <p:cNvCxnSpPr>
            <a:cxnSpLocks/>
          </p:cNvCxnSpPr>
          <p:nvPr>
            <p:custDataLst>
              <p:tags r:id="rId39"/>
            </p:custDataLst>
          </p:nvPr>
        </p:nvCxnSpPr>
        <p:spPr bwMode="auto">
          <a:xfrm>
            <a:off x="7567613" y="1381125"/>
            <a:ext cx="2938463" cy="0"/>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064" name="Straight Connector 2063">
            <a:extLst>
              <a:ext uri="{FF2B5EF4-FFF2-40B4-BE49-F238E27FC236}">
                <a16:creationId xmlns:a16="http://schemas.microsoft.com/office/drawing/2014/main" id="{E2EF25A7-23E1-EC32-D856-63E3021F766B}"/>
              </a:ext>
            </a:extLst>
          </p:cNvPr>
          <p:cNvCxnSpPr/>
          <p:nvPr>
            <p:custDataLst>
              <p:tags r:id="rId40"/>
            </p:custDataLst>
          </p:nvPr>
        </p:nvCxnSpPr>
        <p:spPr bwMode="auto">
          <a:xfrm flipV="1">
            <a:off x="7567613" y="1381125"/>
            <a:ext cx="0" cy="76200"/>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2071" name="Text Placeholder 2">
            <a:extLst>
              <a:ext uri="{FF2B5EF4-FFF2-40B4-BE49-F238E27FC236}">
                <a16:creationId xmlns:a16="http://schemas.microsoft.com/office/drawing/2014/main" id="{320B4EDF-D0F1-A886-DAED-00A803A4F142}"/>
              </a:ext>
            </a:extLst>
          </p:cNvPr>
          <p:cNvSpPr>
            <a:spLocks/>
          </p:cNvSpPr>
          <p:nvPr>
            <p:custDataLst>
              <p:tags r:id="rId41"/>
            </p:custDataLst>
          </p:nvPr>
        </p:nvSpPr>
        <p:spPr bwMode="auto">
          <a:xfrm>
            <a:off x="10499725" y="1008063"/>
            <a:ext cx="738188"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spcBef>
                <a:spcPct val="0"/>
              </a:spcBef>
              <a:spcAft>
                <a:spcPct val="0"/>
              </a:spcAft>
              <a:buNone/>
            </a:pPr>
            <a:r>
              <a:rPr lang="en-GB" altLang="en-US" sz="1100" dirty="0">
                <a:effectLst/>
              </a:rPr>
              <a:t>Cost £’000s</a:t>
            </a:r>
            <a:endParaRPr lang="en-GB" sz="1100" dirty="0"/>
          </a:p>
        </p:txBody>
      </p:sp>
      <p:sp>
        <p:nvSpPr>
          <p:cNvPr id="2067" name="Text Placeholder 2">
            <a:extLst>
              <a:ext uri="{FF2B5EF4-FFF2-40B4-BE49-F238E27FC236}">
                <a16:creationId xmlns:a16="http://schemas.microsoft.com/office/drawing/2014/main" id="{F0AA0557-E484-FF95-B1AA-9142581A405B}"/>
              </a:ext>
            </a:extLst>
          </p:cNvPr>
          <p:cNvSpPr>
            <a:spLocks/>
          </p:cNvSpPr>
          <p:nvPr>
            <p:custDataLst>
              <p:tags r:id="rId42"/>
            </p:custDataLst>
          </p:nvPr>
        </p:nvSpPr>
        <p:spPr bwMode="auto">
          <a:xfrm>
            <a:off x="7405688" y="3917950"/>
            <a:ext cx="323850"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E81D0FE7-6D26-4913-9A5B-12F4A09EA3BB}" type="datetime'''''20''''''''''''2''''''''''''''''''''''''''0'">
              <a:rPr lang="en-GB" altLang="en-US" sz="1100" smtClean="0"/>
              <a:pPr marL="0" lvl="0" indent="0" algn="ctr">
                <a:spcBef>
                  <a:spcPct val="0"/>
                </a:spcBef>
                <a:spcAft>
                  <a:spcPct val="0"/>
                </a:spcAft>
                <a:buNone/>
              </a:pPr>
              <a:t>2020</a:t>
            </a:fld>
            <a:endParaRPr lang="en-GB" sz="1100" dirty="0"/>
          </a:p>
        </p:txBody>
      </p:sp>
      <p:sp>
        <p:nvSpPr>
          <p:cNvPr id="2068" name="Text Placeholder 2">
            <a:extLst>
              <a:ext uri="{FF2B5EF4-FFF2-40B4-BE49-F238E27FC236}">
                <a16:creationId xmlns:a16="http://schemas.microsoft.com/office/drawing/2014/main" id="{B0D992E0-52FD-DEFD-F183-9F0E085A09DB}"/>
              </a:ext>
            </a:extLst>
          </p:cNvPr>
          <p:cNvSpPr>
            <a:spLocks/>
          </p:cNvSpPr>
          <p:nvPr>
            <p:custDataLst>
              <p:tags r:id="rId43"/>
            </p:custDataLst>
          </p:nvPr>
        </p:nvSpPr>
        <p:spPr bwMode="auto">
          <a:xfrm>
            <a:off x="7894638" y="3917950"/>
            <a:ext cx="323850"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01D4C8D1-107F-454C-BFB4-B70D5F2A5D03}" type="datetime'2''''''''''''''''''''''0''''''2''''1'''''''''''''''''''">
              <a:rPr lang="en-GB" altLang="en-US" sz="1100" smtClean="0"/>
              <a:pPr marL="0" lvl="0" indent="0" algn="ctr">
                <a:spcBef>
                  <a:spcPct val="0"/>
                </a:spcBef>
                <a:spcAft>
                  <a:spcPct val="0"/>
                </a:spcAft>
                <a:buNone/>
              </a:pPr>
              <a:t>2021</a:t>
            </a:fld>
            <a:endParaRPr lang="en-GB" sz="1100" dirty="0"/>
          </a:p>
        </p:txBody>
      </p:sp>
      <p:sp>
        <p:nvSpPr>
          <p:cNvPr id="2069" name="Text Placeholder 2">
            <a:extLst>
              <a:ext uri="{FF2B5EF4-FFF2-40B4-BE49-F238E27FC236}">
                <a16:creationId xmlns:a16="http://schemas.microsoft.com/office/drawing/2014/main" id="{3D18C15F-4819-5695-1811-5DCD4E6DF7EE}"/>
              </a:ext>
            </a:extLst>
          </p:cNvPr>
          <p:cNvSpPr>
            <a:spLocks/>
          </p:cNvSpPr>
          <p:nvPr>
            <p:custDataLst>
              <p:tags r:id="rId44"/>
            </p:custDataLst>
          </p:nvPr>
        </p:nvSpPr>
        <p:spPr bwMode="auto">
          <a:xfrm>
            <a:off x="8385175" y="3917950"/>
            <a:ext cx="323850"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544E1B8B-C725-4800-9183-2822B9AB0CCA}" type="datetime'''''''''''''''''''''''2''0''''''''''''22'''''''''''''''''">
              <a:rPr lang="en-GB" altLang="en-US" sz="1100" smtClean="0"/>
              <a:pPr marL="0" lvl="0" indent="0" algn="ctr">
                <a:spcBef>
                  <a:spcPct val="0"/>
                </a:spcBef>
                <a:spcAft>
                  <a:spcPct val="0"/>
                </a:spcAft>
                <a:buNone/>
              </a:pPr>
              <a:t>2022</a:t>
            </a:fld>
            <a:endParaRPr lang="en-GB" sz="1100" dirty="0"/>
          </a:p>
        </p:txBody>
      </p:sp>
      <p:sp>
        <p:nvSpPr>
          <p:cNvPr id="2074" name="Text Placeholder 2">
            <a:extLst>
              <a:ext uri="{FF2B5EF4-FFF2-40B4-BE49-F238E27FC236}">
                <a16:creationId xmlns:a16="http://schemas.microsoft.com/office/drawing/2014/main" id="{80F4C864-983A-7DDE-1A56-D530BAE30D7C}"/>
              </a:ext>
            </a:extLst>
          </p:cNvPr>
          <p:cNvSpPr>
            <a:spLocks/>
          </p:cNvSpPr>
          <p:nvPr>
            <p:custDataLst>
              <p:tags r:id="rId45"/>
            </p:custDataLst>
          </p:nvPr>
        </p:nvSpPr>
        <p:spPr bwMode="gray">
          <a:xfrm>
            <a:off x="7920038" y="2654300"/>
            <a:ext cx="274638"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0638" tIns="0" rIns="20638" bIns="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461799B0-C6DF-4FC7-99BD-BF3E6242E862}" type="datetime'1''''''''''''''''''''''''''0''''''2'''">
              <a:rPr lang="en-GB" altLang="en-US" sz="1100" smtClean="0"/>
              <a:pPr marL="0" lvl="0" indent="0" algn="ctr">
                <a:spcBef>
                  <a:spcPct val="0"/>
                </a:spcBef>
                <a:spcAft>
                  <a:spcPct val="0"/>
                </a:spcAft>
                <a:buNone/>
              </a:pPr>
              <a:t>102</a:t>
            </a:fld>
            <a:endParaRPr lang="en-GB" sz="1100" dirty="0"/>
          </a:p>
        </p:txBody>
      </p:sp>
      <p:sp>
        <p:nvSpPr>
          <p:cNvPr id="2077" name="Text Placeholder 2">
            <a:extLst>
              <a:ext uri="{FF2B5EF4-FFF2-40B4-BE49-F238E27FC236}">
                <a16:creationId xmlns:a16="http://schemas.microsoft.com/office/drawing/2014/main" id="{229839F4-77E9-AF68-0CFC-F586DD644069}"/>
              </a:ext>
            </a:extLst>
          </p:cNvPr>
          <p:cNvSpPr>
            <a:spLocks/>
          </p:cNvSpPr>
          <p:nvPr>
            <p:custDataLst>
              <p:tags r:id="rId46"/>
            </p:custDataLst>
          </p:nvPr>
        </p:nvSpPr>
        <p:spPr bwMode="gray">
          <a:xfrm>
            <a:off x="9428163" y="3482975"/>
            <a:ext cx="196850"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0638" tIns="0" rIns="20638" bIns="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A25F7B3F-9C8B-4596-A7F1-04698F1EF110}" type="datetime'''''''''''9''''''''''''''''''''''''''''''''''''''''2'''''">
              <a:rPr lang="en-GB" altLang="en-US" sz="1100" smtClean="0"/>
              <a:pPr marL="0" lvl="0" indent="0" algn="ctr">
                <a:spcBef>
                  <a:spcPct val="0"/>
                </a:spcBef>
                <a:spcAft>
                  <a:spcPct val="0"/>
                </a:spcAft>
                <a:buNone/>
              </a:pPr>
              <a:t>92</a:t>
            </a:fld>
            <a:endParaRPr lang="en-GB" sz="1100" dirty="0"/>
          </a:p>
        </p:txBody>
      </p:sp>
      <p:sp>
        <p:nvSpPr>
          <p:cNvPr id="2072" name="Text Placeholder 2">
            <a:extLst>
              <a:ext uri="{FF2B5EF4-FFF2-40B4-BE49-F238E27FC236}">
                <a16:creationId xmlns:a16="http://schemas.microsoft.com/office/drawing/2014/main" id="{8EE06297-EC49-3FA5-649D-CBD70C9DA3F4}"/>
              </a:ext>
            </a:extLst>
          </p:cNvPr>
          <p:cNvSpPr>
            <a:spLocks/>
          </p:cNvSpPr>
          <p:nvPr>
            <p:custDataLst>
              <p:tags r:id="rId47"/>
            </p:custDataLst>
          </p:nvPr>
        </p:nvSpPr>
        <p:spPr bwMode="auto">
          <a:xfrm>
            <a:off x="9853613" y="3917950"/>
            <a:ext cx="323850"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357254C4-8CCD-47D9-A730-CC2ACC1AD514}" type="datetime'2''''''''02''''''''''''''''''''''''''''5'''''''''''''''''''">
              <a:rPr lang="en-GB" altLang="en-US" sz="1100" smtClean="0"/>
              <a:pPr marL="0" lvl="0" indent="0" algn="ctr">
                <a:spcBef>
                  <a:spcPct val="0"/>
                </a:spcBef>
                <a:spcAft>
                  <a:spcPct val="0"/>
                </a:spcAft>
                <a:buNone/>
              </a:pPr>
              <a:t>2025</a:t>
            </a:fld>
            <a:endParaRPr lang="en-GB" sz="1100" dirty="0"/>
          </a:p>
        </p:txBody>
      </p:sp>
      <p:sp>
        <p:nvSpPr>
          <p:cNvPr id="2078" name="Text Placeholder 2">
            <a:extLst>
              <a:ext uri="{FF2B5EF4-FFF2-40B4-BE49-F238E27FC236}">
                <a16:creationId xmlns:a16="http://schemas.microsoft.com/office/drawing/2014/main" id="{F2C61C64-EB9B-744B-6ED5-30F10AD61405}"/>
              </a:ext>
            </a:extLst>
          </p:cNvPr>
          <p:cNvSpPr>
            <a:spLocks/>
          </p:cNvSpPr>
          <p:nvPr>
            <p:custDataLst>
              <p:tags r:id="rId48"/>
            </p:custDataLst>
          </p:nvPr>
        </p:nvSpPr>
        <p:spPr bwMode="gray">
          <a:xfrm>
            <a:off x="9917113" y="3151188"/>
            <a:ext cx="196850"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0638" tIns="0" rIns="20638" bIns="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7B90A8F5-DC97-4EEC-9068-CECFDE9043A7}" type="datetime'9''''''''''''''''''''''6'''''''''''''''''''''">
              <a:rPr lang="en-GB" altLang="en-US" sz="1100" smtClean="0"/>
              <a:pPr marL="0" lvl="0" indent="0" algn="ctr">
                <a:spcBef>
                  <a:spcPct val="0"/>
                </a:spcBef>
                <a:spcAft>
                  <a:spcPct val="0"/>
                </a:spcAft>
                <a:buNone/>
              </a:pPr>
              <a:t>96</a:t>
            </a:fld>
            <a:endParaRPr lang="en-GB" sz="1100" dirty="0"/>
          </a:p>
        </p:txBody>
      </p:sp>
      <p:sp>
        <p:nvSpPr>
          <p:cNvPr id="2075" name="Text Placeholder 2">
            <a:extLst>
              <a:ext uri="{FF2B5EF4-FFF2-40B4-BE49-F238E27FC236}">
                <a16:creationId xmlns:a16="http://schemas.microsoft.com/office/drawing/2014/main" id="{5668E338-FE5F-E8DA-AD40-2960001CD6A7}"/>
              </a:ext>
            </a:extLst>
          </p:cNvPr>
          <p:cNvSpPr>
            <a:spLocks/>
          </p:cNvSpPr>
          <p:nvPr>
            <p:custDataLst>
              <p:tags r:id="rId49"/>
            </p:custDataLst>
          </p:nvPr>
        </p:nvSpPr>
        <p:spPr bwMode="gray">
          <a:xfrm>
            <a:off x="8448675" y="3482975"/>
            <a:ext cx="196850"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0638" tIns="0" rIns="20638" bIns="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F1B9EF49-074B-4AFB-B5D6-54919A6F7594}" type="datetime'''9''''2'''''''''''''''''''''''''''''''''''''''''''">
              <a:rPr lang="en-GB" altLang="en-US" sz="1100" smtClean="0"/>
              <a:pPr marL="0" lvl="0" indent="0" algn="ctr">
                <a:spcBef>
                  <a:spcPct val="0"/>
                </a:spcBef>
                <a:spcAft>
                  <a:spcPct val="0"/>
                </a:spcAft>
                <a:buNone/>
              </a:pPr>
              <a:t>92</a:t>
            </a:fld>
            <a:endParaRPr lang="en-GB" sz="1100" dirty="0"/>
          </a:p>
        </p:txBody>
      </p:sp>
      <p:sp>
        <p:nvSpPr>
          <p:cNvPr id="2073" name="Text Placeholder 2">
            <a:extLst>
              <a:ext uri="{FF2B5EF4-FFF2-40B4-BE49-F238E27FC236}">
                <a16:creationId xmlns:a16="http://schemas.microsoft.com/office/drawing/2014/main" id="{B70669B9-4474-5D40-EC1F-4A9A4CCDAD28}"/>
              </a:ext>
            </a:extLst>
          </p:cNvPr>
          <p:cNvSpPr>
            <a:spLocks/>
          </p:cNvSpPr>
          <p:nvPr>
            <p:custDataLst>
              <p:tags r:id="rId50"/>
            </p:custDataLst>
          </p:nvPr>
        </p:nvSpPr>
        <p:spPr bwMode="auto">
          <a:xfrm>
            <a:off x="9364663" y="3917950"/>
            <a:ext cx="323850"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166E9E96-6A35-4535-9CCC-1986CBE3D52F}" type="datetime'''''''''2''''''0''''''''''''''''''2''''4'''">
              <a:rPr lang="en-GB" altLang="en-US" sz="1100" smtClean="0"/>
              <a:pPr marL="0" lvl="0" indent="0" algn="ctr">
                <a:spcBef>
                  <a:spcPct val="0"/>
                </a:spcBef>
                <a:spcAft>
                  <a:spcPct val="0"/>
                </a:spcAft>
                <a:buNone/>
              </a:pPr>
              <a:t>2024</a:t>
            </a:fld>
            <a:endParaRPr lang="en-GB" sz="1100" dirty="0"/>
          </a:p>
        </p:txBody>
      </p:sp>
      <p:sp>
        <p:nvSpPr>
          <p:cNvPr id="2089" name="Text Placeholder 2">
            <a:extLst>
              <a:ext uri="{FF2B5EF4-FFF2-40B4-BE49-F238E27FC236}">
                <a16:creationId xmlns:a16="http://schemas.microsoft.com/office/drawing/2014/main" id="{D309B062-717F-78EE-787E-B19FC6BC5E11}"/>
              </a:ext>
            </a:extLst>
          </p:cNvPr>
          <p:cNvSpPr>
            <a:spLocks/>
          </p:cNvSpPr>
          <p:nvPr>
            <p:custDataLst>
              <p:tags r:id="rId51"/>
            </p:custDataLst>
          </p:nvPr>
        </p:nvSpPr>
        <p:spPr bwMode="gray">
          <a:xfrm>
            <a:off x="10407650" y="3068638"/>
            <a:ext cx="196850"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0638" tIns="0" rIns="20638" bIns="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0953E17D-FDA1-405E-A304-7449F9A8CCA0}" type="datetime'''''''''9''''7'''''''''''''''''''''''''''''''''''''">
              <a:rPr lang="en-GB" altLang="en-US" sz="1100" smtClean="0"/>
              <a:pPr marL="0" lvl="0" indent="0" algn="ctr">
                <a:spcBef>
                  <a:spcPct val="0"/>
                </a:spcBef>
                <a:spcAft>
                  <a:spcPct val="0"/>
                </a:spcAft>
                <a:buNone/>
              </a:pPr>
              <a:t>97</a:t>
            </a:fld>
            <a:endParaRPr lang="en-GB" sz="1100" dirty="0"/>
          </a:p>
        </p:txBody>
      </p:sp>
      <p:sp>
        <p:nvSpPr>
          <p:cNvPr id="2079" name="Text Placeholder 2">
            <a:extLst>
              <a:ext uri="{FF2B5EF4-FFF2-40B4-BE49-F238E27FC236}">
                <a16:creationId xmlns:a16="http://schemas.microsoft.com/office/drawing/2014/main" id="{5411D3F8-7047-10E3-9941-9DC7C9B64C78}"/>
              </a:ext>
            </a:extLst>
          </p:cNvPr>
          <p:cNvSpPr>
            <a:spLocks/>
          </p:cNvSpPr>
          <p:nvPr>
            <p:custDataLst>
              <p:tags r:id="rId52"/>
            </p:custDataLst>
          </p:nvPr>
        </p:nvSpPr>
        <p:spPr bwMode="gray">
          <a:xfrm>
            <a:off x="7431088" y="1495425"/>
            <a:ext cx="274638"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0638" tIns="0" rIns="20638" bIns="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6C15009B-41CF-4378-B6D3-A982C8005C95}" type="datetime'''''''''''''''''''''''''''''''''''''''''''''''1''''''1''''''6'">
              <a:rPr lang="en-GB" altLang="en-US" sz="1100" smtClean="0"/>
              <a:pPr marL="0" lvl="0" indent="0" algn="ctr">
                <a:spcBef>
                  <a:spcPct val="0"/>
                </a:spcBef>
                <a:spcAft>
                  <a:spcPct val="0"/>
                </a:spcAft>
                <a:buNone/>
              </a:pPr>
              <a:t>116</a:t>
            </a:fld>
            <a:endParaRPr lang="en-GB" sz="1100" dirty="0"/>
          </a:p>
        </p:txBody>
      </p:sp>
      <p:sp>
        <p:nvSpPr>
          <p:cNvPr id="4" name="Text Placeholder 2">
            <a:extLst>
              <a:ext uri="{FF2B5EF4-FFF2-40B4-BE49-F238E27FC236}">
                <a16:creationId xmlns:a16="http://schemas.microsoft.com/office/drawing/2014/main" id="{ED64A28A-EE4B-9A5A-4375-FB9CECE7D400}"/>
              </a:ext>
            </a:extLst>
          </p:cNvPr>
          <p:cNvSpPr>
            <a:spLocks/>
          </p:cNvSpPr>
          <p:nvPr>
            <p:custDataLst>
              <p:tags r:id="rId53"/>
            </p:custDataLst>
          </p:nvPr>
        </p:nvSpPr>
        <p:spPr bwMode="auto">
          <a:xfrm>
            <a:off x="10344150" y="3917950"/>
            <a:ext cx="323850"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D10A5ABD-0E98-4C62-A2A8-CEA40EF509BB}" type="datetime'''2''''''''''''''''''0''''''''''2''''''''''''''''6'">
              <a:rPr lang="en-GB" altLang="en-US" sz="1100" smtClean="0"/>
              <a:pPr marL="0" lvl="0" indent="0" algn="ctr">
                <a:spcBef>
                  <a:spcPct val="0"/>
                </a:spcBef>
                <a:spcAft>
                  <a:spcPct val="0"/>
                </a:spcAft>
                <a:buNone/>
              </a:pPr>
              <a:t>2026</a:t>
            </a:fld>
            <a:endParaRPr lang="en-GB" sz="1100" dirty="0"/>
          </a:p>
        </p:txBody>
      </p:sp>
      <p:sp>
        <p:nvSpPr>
          <p:cNvPr id="2070" name="Text Placeholder 2">
            <a:extLst>
              <a:ext uri="{FF2B5EF4-FFF2-40B4-BE49-F238E27FC236}">
                <a16:creationId xmlns:a16="http://schemas.microsoft.com/office/drawing/2014/main" id="{00269161-EA75-CE5B-1376-462E358870D6}"/>
              </a:ext>
            </a:extLst>
          </p:cNvPr>
          <p:cNvSpPr>
            <a:spLocks/>
          </p:cNvSpPr>
          <p:nvPr>
            <p:custDataLst>
              <p:tags r:id="rId54"/>
            </p:custDataLst>
          </p:nvPr>
        </p:nvSpPr>
        <p:spPr bwMode="auto">
          <a:xfrm>
            <a:off x="8874125" y="3917950"/>
            <a:ext cx="323850"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CCFA21F7-6BD6-452A-8574-330243831748}" type="datetime'''''''20''''''2''''3'''''''''''''''''''''''''''''''''">
              <a:rPr lang="en-GB" altLang="en-US" sz="1100" smtClean="0"/>
              <a:pPr marL="0" lvl="0" indent="0" algn="ctr">
                <a:spcBef>
                  <a:spcPct val="0"/>
                </a:spcBef>
                <a:spcAft>
                  <a:spcPct val="0"/>
                </a:spcAft>
                <a:buNone/>
              </a:pPr>
              <a:t>2023</a:t>
            </a:fld>
            <a:endParaRPr lang="en-GB" sz="1100" dirty="0"/>
          </a:p>
        </p:txBody>
      </p:sp>
      <p:sp>
        <p:nvSpPr>
          <p:cNvPr id="2076" name="Text Placeholder 2">
            <a:extLst>
              <a:ext uri="{FF2B5EF4-FFF2-40B4-BE49-F238E27FC236}">
                <a16:creationId xmlns:a16="http://schemas.microsoft.com/office/drawing/2014/main" id="{DD262BA8-E6B5-CEE6-FA9A-AE369811104A}"/>
              </a:ext>
            </a:extLst>
          </p:cNvPr>
          <p:cNvSpPr>
            <a:spLocks/>
          </p:cNvSpPr>
          <p:nvPr>
            <p:custDataLst>
              <p:tags r:id="rId55"/>
            </p:custDataLst>
          </p:nvPr>
        </p:nvSpPr>
        <p:spPr bwMode="gray">
          <a:xfrm>
            <a:off x="8937625" y="3565525"/>
            <a:ext cx="196850"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0638" tIns="0" rIns="20638" bIns="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28D9452D-6CD9-4B72-BE2D-40413AEC7DD7}" type="datetime'''''''''''''''''9''''''''''''''''''1'''''''''''">
              <a:rPr lang="en-GB" altLang="en-US" sz="1100" smtClean="0"/>
              <a:pPr marL="0" lvl="0" indent="0" algn="ctr">
                <a:spcBef>
                  <a:spcPct val="0"/>
                </a:spcBef>
                <a:spcAft>
                  <a:spcPct val="0"/>
                </a:spcAft>
                <a:buNone/>
              </a:pPr>
              <a:t>91</a:t>
            </a:fld>
            <a:endParaRPr lang="en-GB" sz="1100" dirty="0"/>
          </a:p>
        </p:txBody>
      </p:sp>
      <p:sp>
        <p:nvSpPr>
          <p:cNvPr id="2080" name="Text Placeholder 2">
            <a:extLst>
              <a:ext uri="{FF2B5EF4-FFF2-40B4-BE49-F238E27FC236}">
                <a16:creationId xmlns:a16="http://schemas.microsoft.com/office/drawing/2014/main" id="{E03000B7-7951-BC1E-004F-DDA2CA077C67}"/>
              </a:ext>
            </a:extLst>
          </p:cNvPr>
          <p:cNvSpPr>
            <a:spLocks/>
          </p:cNvSpPr>
          <p:nvPr>
            <p:custDataLst>
              <p:tags r:id="rId56"/>
            </p:custDataLst>
          </p:nvPr>
        </p:nvSpPr>
        <p:spPr bwMode="auto">
          <a:xfrm>
            <a:off x="8723313" y="1274763"/>
            <a:ext cx="625475" cy="214313"/>
          </a:xfrm>
          <a:prstGeom prst="ellipse">
            <a:avLst/>
          </a:prstGeom>
          <a:solidFill>
            <a:schemeClr val="bg1"/>
          </a:solidFill>
          <a:ln w="9525" cmpd="sng" algn="ctr">
            <a:solidFill>
              <a:schemeClr val="tx1"/>
            </a:solidFill>
          </a:ln>
          <a:effectLst/>
        </p:spPr>
        <p:txBody>
          <a:bodyPr vert="horz" wrap="none" lIns="0" tIns="0" rIns="0" bIns="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EA685B58-AEA0-4C30-A816-772EAC0DECAC}" type="datetime'''''''''''-''1''''''''6''''''''.''''''''''''''''4''''%'">
              <a:rPr lang="en-GB" altLang="en-US" sz="1100" b="1" smtClean="0">
                <a:effectLst/>
              </a:rPr>
              <a:pPr marL="0" lvl="0" indent="0" algn="ctr">
                <a:spcBef>
                  <a:spcPct val="0"/>
                </a:spcBef>
                <a:spcAft>
                  <a:spcPct val="0"/>
                </a:spcAft>
                <a:buNone/>
              </a:pPr>
              <a:t>-16.4%</a:t>
            </a:fld>
            <a:endParaRPr lang="en-GB" sz="1100" b="1" dirty="0"/>
          </a:p>
        </p:txBody>
      </p:sp>
      <p:cxnSp>
        <p:nvCxnSpPr>
          <p:cNvPr id="2081" name="Straight Connector 2080">
            <a:extLst>
              <a:ext uri="{FF2B5EF4-FFF2-40B4-BE49-F238E27FC236}">
                <a16:creationId xmlns:a16="http://schemas.microsoft.com/office/drawing/2014/main" id="{643EC4A3-57A6-9B4A-4302-3EDBC5F9B53F}"/>
              </a:ext>
            </a:extLst>
          </p:cNvPr>
          <p:cNvCxnSpPr/>
          <p:nvPr>
            <p:custDataLst>
              <p:tags r:id="rId57"/>
            </p:custDataLst>
          </p:nvPr>
        </p:nvCxnSpPr>
        <p:spPr bwMode="gray">
          <a:xfrm>
            <a:off x="7435850" y="4197350"/>
            <a:ext cx="158750" cy="0"/>
          </a:xfrm>
          <a:prstGeom prst="line">
            <a:avLst/>
          </a:prstGeom>
          <a:ln w="38100" cap="rnd" cmpd="sng" algn="ctr">
            <a:solidFill>
              <a:schemeClr val="accent2"/>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2082" name="Rectangle 2081">
            <a:extLst>
              <a:ext uri="{FF2B5EF4-FFF2-40B4-BE49-F238E27FC236}">
                <a16:creationId xmlns:a16="http://schemas.microsoft.com/office/drawing/2014/main" id="{99B9EF6D-3927-27A6-B3D5-5BD1EB16BCB0}"/>
              </a:ext>
            </a:extLst>
          </p:cNvPr>
          <p:cNvSpPr/>
          <p:nvPr>
            <p:custDataLst>
              <p:tags r:id="rId58"/>
            </p:custDataLst>
          </p:nvPr>
        </p:nvSpPr>
        <p:spPr bwMode="auto">
          <a:xfrm>
            <a:off x="8958263" y="4124325"/>
            <a:ext cx="196850" cy="147638"/>
          </a:xfrm>
          <a:prstGeom prst="rect">
            <a:avLst/>
          </a:prstGeom>
          <a:solidFill>
            <a:schemeClr val="accent1"/>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83" name="Text Placeholder 2">
            <a:extLst>
              <a:ext uri="{FF2B5EF4-FFF2-40B4-BE49-F238E27FC236}">
                <a16:creationId xmlns:a16="http://schemas.microsoft.com/office/drawing/2014/main" id="{30D3AF7D-9EF6-106E-279E-9DF21132C126}"/>
              </a:ext>
            </a:extLst>
          </p:cNvPr>
          <p:cNvSpPr>
            <a:spLocks/>
          </p:cNvSpPr>
          <p:nvPr>
            <p:custDataLst>
              <p:tags r:id="rId59"/>
            </p:custDataLst>
          </p:nvPr>
        </p:nvSpPr>
        <p:spPr bwMode="auto">
          <a:xfrm>
            <a:off x="7664450" y="4132263"/>
            <a:ext cx="1192213"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7F247997-7465-45BD-A814-2A761258F854}" type="datetime'''''Staff ''cos''t''s ''(''£''’0''00''''''''s)'''''''''''''">
              <a:rPr lang="en-GB" altLang="en-US" sz="1100" smtClean="0"/>
              <a:pPr/>
              <a:t>Staff costs (£’000s)</a:t>
            </a:fld>
            <a:endParaRPr lang="en-GB" sz="1100" dirty="0"/>
          </a:p>
        </p:txBody>
      </p:sp>
      <p:sp>
        <p:nvSpPr>
          <p:cNvPr id="2084" name="Text Placeholder 2">
            <a:extLst>
              <a:ext uri="{FF2B5EF4-FFF2-40B4-BE49-F238E27FC236}">
                <a16:creationId xmlns:a16="http://schemas.microsoft.com/office/drawing/2014/main" id="{AFEB3475-47DB-F72B-C200-5355F29EEFC7}"/>
              </a:ext>
            </a:extLst>
          </p:cNvPr>
          <p:cNvSpPr>
            <a:spLocks/>
          </p:cNvSpPr>
          <p:nvPr>
            <p:custDataLst>
              <p:tags r:id="rId60"/>
            </p:custDataLst>
          </p:nvPr>
        </p:nvSpPr>
        <p:spPr bwMode="auto">
          <a:xfrm>
            <a:off x="9205913" y="4132263"/>
            <a:ext cx="1651000"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r>
              <a:rPr lang="en-GB" sz="1100" dirty="0"/>
              <a:t>Staff headcount (average)</a:t>
            </a:r>
          </a:p>
        </p:txBody>
      </p:sp>
    </p:spTree>
    <p:extLst>
      <p:ext uri="{BB962C8B-B14F-4D97-AF65-F5344CB8AC3E}">
        <p14:creationId xmlns:p14="http://schemas.microsoft.com/office/powerpoint/2010/main" val="2603492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720A3E2-A8C7-356A-15BF-DAEBA6BFBCF2}"/>
              </a:ext>
            </a:extLst>
          </p:cNvPr>
          <p:cNvGraphicFramePr>
            <a:graphicFrameLocks/>
          </p:cNvGraphicFramePr>
          <p:nvPr>
            <p:custDataLst>
              <p:tags r:id="rId1"/>
            </p:custDataLst>
            <p:extLst>
              <p:ext uri="{D42A27DB-BD31-4B8C-83A1-F6EECF244321}">
                <p14:modId xmlns:p14="http://schemas.microsoft.com/office/powerpoint/2010/main" val="36487554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3" imgW="355" imgH="356" progId="TCLayout.ActiveDocument.1">
                  <p:embed/>
                </p:oleObj>
              </mc:Choice>
              <mc:Fallback>
                <p:oleObj name="think-cell Slide" r:id="rId33" imgW="355" imgH="356" progId="TCLayout.ActiveDocument.1">
                  <p:embed/>
                  <p:pic>
                    <p:nvPicPr>
                      <p:cNvPr id="5" name="think-cell data - do not delete" hidden="1">
                        <a:extLst>
                          <a:ext uri="{FF2B5EF4-FFF2-40B4-BE49-F238E27FC236}">
                            <a16:creationId xmlns:a16="http://schemas.microsoft.com/office/drawing/2014/main" id="{D720A3E2-A8C7-356A-15BF-DAEBA6BFBCF2}"/>
                          </a:ext>
                        </a:extLst>
                      </p:cNvPr>
                      <p:cNvPicPr/>
                      <p:nvPr/>
                    </p:nvPicPr>
                    <p:blipFill>
                      <a:blip r:embed="rId3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BA510C5-70F2-7BAA-3FC2-0798048B51F3}"/>
              </a:ext>
            </a:extLst>
          </p:cNvPr>
          <p:cNvSpPr>
            <a:spLocks noGrp="1"/>
          </p:cNvSpPr>
          <p:nvPr>
            <p:ph type="title"/>
          </p:nvPr>
        </p:nvSpPr>
        <p:spPr>
          <a:xfrm>
            <a:off x="245278" y="372268"/>
            <a:ext cx="11090275" cy="687388"/>
          </a:xfrm>
        </p:spPr>
        <p:txBody>
          <a:bodyPr vert="horz" rIns="91440"/>
          <a:lstStyle/>
          <a:p>
            <a:r>
              <a:rPr lang="en-GB" dirty="0"/>
              <a:t>Balance sheet</a:t>
            </a:r>
          </a:p>
        </p:txBody>
      </p:sp>
      <p:sp>
        <p:nvSpPr>
          <p:cNvPr id="3" name="Content Placeholder 2">
            <a:extLst>
              <a:ext uri="{FF2B5EF4-FFF2-40B4-BE49-F238E27FC236}">
                <a16:creationId xmlns:a16="http://schemas.microsoft.com/office/drawing/2014/main" id="{70B87456-A694-26E6-B0AF-E9A952FFAC8A}"/>
              </a:ext>
            </a:extLst>
          </p:cNvPr>
          <p:cNvSpPr>
            <a:spLocks noGrp="1"/>
          </p:cNvSpPr>
          <p:nvPr>
            <p:ph sz="half" idx="1"/>
          </p:nvPr>
        </p:nvSpPr>
        <p:spPr>
          <a:xfrm>
            <a:off x="73057" y="1059656"/>
            <a:ext cx="6391751" cy="4509040"/>
          </a:xfrm>
        </p:spPr>
        <p:txBody>
          <a:bodyPr>
            <a:normAutofit/>
          </a:bodyPr>
          <a:lstStyle/>
          <a:p>
            <a:pPr>
              <a:buNone/>
            </a:pPr>
            <a:r>
              <a:rPr lang="en-GB" sz="1200" dirty="0"/>
              <a:t>	</a:t>
            </a:r>
            <a:r>
              <a:rPr lang="en-GB" sz="1300" dirty="0"/>
              <a:t>The Reserves Policy states that at least three months operating expenditure is covered by cash or cash equivalents.  A revolving credit facility is held to ensure compliance with the policy, which was renewed in the year for £2m over three years.</a:t>
            </a:r>
          </a:p>
          <a:p>
            <a:pPr>
              <a:buNone/>
            </a:pPr>
            <a:r>
              <a:rPr lang="en-GB" sz="1300" dirty="0"/>
              <a:t>	Reserves at 31 March 2026 were £13.7m, an increase of £2.1m. Movements in net assets are affected by the volatility of the pension deficit valuation, which this year reduced by £1.6m, and changes in the building valuation, which decreased this year by £0.5m.</a:t>
            </a:r>
          </a:p>
          <a:p>
            <a:pPr>
              <a:buNone/>
            </a:pPr>
            <a:r>
              <a:rPr lang="en-GB" sz="1300" dirty="0"/>
              <a:t>	At 31 March 2026 our main office, Lion Court in Holborn, London, was independently valued at £14.75m (2025: £15.34m), a decrease of £0.59m.</a:t>
            </a:r>
          </a:p>
          <a:p>
            <a:pPr>
              <a:buNone/>
            </a:pPr>
            <a:r>
              <a:rPr lang="en-GB" sz="1300" dirty="0"/>
              <a:t>	The Reserves Policy states that we should have at least three months operating expenditure covered by cash or cash equivalents, which would support continued operations in the event reserves have to be realised, both in the short or longer term. </a:t>
            </a:r>
          </a:p>
          <a:p>
            <a:pPr>
              <a:buNone/>
            </a:pPr>
            <a:r>
              <a:rPr lang="en-GB" sz="1300" dirty="0"/>
              <a:t>	A Rolling Credit Facility held to support our reserves policy in the lower part of the cash cycle is currently being renewed.</a:t>
            </a:r>
          </a:p>
          <a:p>
            <a:pPr>
              <a:buNone/>
            </a:pPr>
            <a:r>
              <a:rPr lang="en-GB" sz="1300" dirty="0"/>
              <a:t> 	In addition, the board has concluded that given their size and nature, reserves are adequate but are adversely affected by the pension deficit movements. Therefore, the addition to reserves of small annual surpluses is appropriate. </a:t>
            </a:r>
          </a:p>
          <a:p>
            <a:pPr marL="0" indent="0">
              <a:buNone/>
            </a:pPr>
            <a:endParaRPr lang="en-GB" dirty="0"/>
          </a:p>
        </p:txBody>
      </p:sp>
      <p:sp>
        <p:nvSpPr>
          <p:cNvPr id="9" name="Text Placeholder 2">
            <a:extLst>
              <a:ext uri="{FF2B5EF4-FFF2-40B4-BE49-F238E27FC236}">
                <a16:creationId xmlns:a16="http://schemas.microsoft.com/office/drawing/2014/main" id="{4C22C4C7-8EF1-BC45-AB72-EA32A7423E55}"/>
              </a:ext>
            </a:extLst>
          </p:cNvPr>
          <p:cNvSpPr>
            <a:spLocks/>
          </p:cNvSpPr>
          <p:nvPr>
            <p:custDataLst>
              <p:tags r:id="rId2"/>
            </p:custDataLst>
          </p:nvPr>
        </p:nvSpPr>
        <p:spPr bwMode="auto">
          <a:xfrm>
            <a:off x="6961187" y="1058863"/>
            <a:ext cx="2224088" cy="379413"/>
          </a:xfrm>
          <a:prstGeom prst="rect">
            <a:avLst/>
          </a:prstGeom>
          <a:solidFill>
            <a:schemeClr val="accent1"/>
          </a:solidFill>
          <a:ln>
            <a:noFill/>
          </a:ln>
          <a:effectLst/>
        </p:spPr>
        <p:txBody>
          <a:bodyPr vert="horz" wrap="none" lIns="71438" tIns="71438" rIns="0" bIns="115888"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E451CF68-94A9-4A58-974B-55F9A3C45D3D}" type="datetime'''''£''''’''''''0''''0''''0s'''''''''''''">
              <a:rPr lang="en-GB" altLang="en-US" sz="1400" smtClean="0">
                <a:solidFill>
                  <a:schemeClr val="bg1"/>
                </a:solidFill>
                <a:effectLst/>
              </a:rPr>
              <a:pPr/>
              <a:t>£’000s</a:t>
            </a:fld>
            <a:endParaRPr lang="en-GB" sz="1400" dirty="0">
              <a:solidFill>
                <a:schemeClr val="bg1"/>
              </a:solidFill>
            </a:endParaRPr>
          </a:p>
        </p:txBody>
      </p:sp>
      <p:sp>
        <p:nvSpPr>
          <p:cNvPr id="11" name="Text Placeholder 2">
            <a:extLst>
              <a:ext uri="{FF2B5EF4-FFF2-40B4-BE49-F238E27FC236}">
                <a16:creationId xmlns:a16="http://schemas.microsoft.com/office/drawing/2014/main" id="{4C22C4C7-8EF1-BC45-AB72-EA32A7423E55}"/>
              </a:ext>
            </a:extLst>
          </p:cNvPr>
          <p:cNvSpPr>
            <a:spLocks/>
          </p:cNvSpPr>
          <p:nvPr>
            <p:custDataLst>
              <p:tags r:id="rId3"/>
            </p:custDataLst>
          </p:nvPr>
        </p:nvSpPr>
        <p:spPr bwMode="auto">
          <a:xfrm>
            <a:off x="10490200" y="1058863"/>
            <a:ext cx="1223963" cy="379413"/>
          </a:xfrm>
          <a:prstGeom prst="rect">
            <a:avLst/>
          </a:prstGeom>
          <a:solidFill>
            <a:schemeClr val="accent1"/>
          </a:solidFill>
          <a:ln>
            <a:noFill/>
          </a:ln>
          <a:effectLst/>
        </p:spPr>
        <p:txBody>
          <a:bodyPr vert="horz" wrap="none" lIns="0" tIns="71438" rIns="0" bIns="115888"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7AAFCB1F-17A7-49B2-B4CF-80E0D290DCFC}" type="datetime'''''''''''''''20''''2''5'''''''''''''''''''''''''''''''''''''">
              <a:rPr lang="en-GB" altLang="en-US" sz="1400" b="1" smtClean="0">
                <a:solidFill>
                  <a:schemeClr val="bg1"/>
                </a:solidFill>
                <a:effectLst/>
              </a:rPr>
              <a:pPr marL="0" lvl="0" indent="0" algn="ctr">
                <a:spcBef>
                  <a:spcPct val="0"/>
                </a:spcBef>
                <a:spcAft>
                  <a:spcPct val="0"/>
                </a:spcAft>
                <a:buNone/>
              </a:pPr>
              <a:t>2025</a:t>
            </a:fld>
            <a:endParaRPr lang="en-GB" sz="1400" b="1" dirty="0">
              <a:solidFill>
                <a:schemeClr val="bg1"/>
              </a:solidFill>
            </a:endParaRPr>
          </a:p>
        </p:txBody>
      </p:sp>
      <p:sp>
        <p:nvSpPr>
          <p:cNvPr id="12" name="Text Placeholder 2">
            <a:extLst>
              <a:ext uri="{FF2B5EF4-FFF2-40B4-BE49-F238E27FC236}">
                <a16:creationId xmlns:a16="http://schemas.microsoft.com/office/drawing/2014/main" id="{4C22C4C7-8EF1-BC45-AB72-EA32A7423E55}"/>
              </a:ext>
            </a:extLst>
          </p:cNvPr>
          <p:cNvSpPr>
            <a:spLocks/>
          </p:cNvSpPr>
          <p:nvPr>
            <p:custDataLst>
              <p:tags r:id="rId4"/>
            </p:custDataLst>
          </p:nvPr>
        </p:nvSpPr>
        <p:spPr bwMode="auto">
          <a:xfrm>
            <a:off x="6961187" y="1438275"/>
            <a:ext cx="2224088" cy="3794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71438" tIns="71438" rIns="0" bIns="115888"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r>
              <a:rPr lang="en-GB" sz="1400" dirty="0"/>
              <a:t>Fixed assets</a:t>
            </a:r>
          </a:p>
        </p:txBody>
      </p:sp>
      <p:sp>
        <p:nvSpPr>
          <p:cNvPr id="13" name="Text Placeholder 2">
            <a:extLst>
              <a:ext uri="{FF2B5EF4-FFF2-40B4-BE49-F238E27FC236}">
                <a16:creationId xmlns:a16="http://schemas.microsoft.com/office/drawing/2014/main" id="{4C22C4C7-8EF1-BC45-AB72-EA32A7423E55}"/>
              </a:ext>
            </a:extLst>
          </p:cNvPr>
          <p:cNvSpPr>
            <a:spLocks/>
          </p:cNvSpPr>
          <p:nvPr>
            <p:custDataLst>
              <p:tags r:id="rId5"/>
            </p:custDataLst>
          </p:nvPr>
        </p:nvSpPr>
        <p:spPr bwMode="auto">
          <a:xfrm>
            <a:off x="10490200" y="1438275"/>
            <a:ext cx="1223963" cy="3794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71438" rIns="0" bIns="115888"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8AD963DD-F702-47FD-A245-4C19DB54EFEF}" type="datetime'''1''''''5'''''''''',06''''''''''2'">
              <a:rPr lang="en-GB" altLang="en-US" sz="1400" smtClean="0"/>
              <a:pPr marL="0" lvl="0" indent="0" algn="ctr">
                <a:spcBef>
                  <a:spcPct val="0"/>
                </a:spcBef>
                <a:spcAft>
                  <a:spcPct val="0"/>
                </a:spcAft>
                <a:buNone/>
              </a:pPr>
              <a:t>15,062</a:t>
            </a:fld>
            <a:endParaRPr lang="en-GB" sz="1400" dirty="0"/>
          </a:p>
        </p:txBody>
      </p:sp>
      <p:sp>
        <p:nvSpPr>
          <p:cNvPr id="14" name="Text Placeholder 2">
            <a:extLst>
              <a:ext uri="{FF2B5EF4-FFF2-40B4-BE49-F238E27FC236}">
                <a16:creationId xmlns:a16="http://schemas.microsoft.com/office/drawing/2014/main" id="{4C22C4C7-8EF1-BC45-AB72-EA32A7423E55}"/>
              </a:ext>
            </a:extLst>
          </p:cNvPr>
          <p:cNvSpPr>
            <a:spLocks/>
          </p:cNvSpPr>
          <p:nvPr>
            <p:custDataLst>
              <p:tags r:id="rId6"/>
            </p:custDataLst>
          </p:nvPr>
        </p:nvSpPr>
        <p:spPr bwMode="auto">
          <a:xfrm>
            <a:off x="6961187" y="1817688"/>
            <a:ext cx="2224088" cy="3794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71438" tIns="0" rIns="0" bIns="187325"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r>
              <a:rPr lang="en-GB" sz="1400" dirty="0"/>
              <a:t>Current assets</a:t>
            </a:r>
          </a:p>
        </p:txBody>
      </p:sp>
      <p:sp>
        <p:nvSpPr>
          <p:cNvPr id="18" name="Text Placeholder 2">
            <a:extLst>
              <a:ext uri="{FF2B5EF4-FFF2-40B4-BE49-F238E27FC236}">
                <a16:creationId xmlns:a16="http://schemas.microsoft.com/office/drawing/2014/main" id="{ACEE1ED0-D122-3859-1285-58EA0D2C961A}"/>
              </a:ext>
            </a:extLst>
          </p:cNvPr>
          <p:cNvSpPr>
            <a:spLocks/>
          </p:cNvSpPr>
          <p:nvPr>
            <p:custDataLst>
              <p:tags r:id="rId7"/>
            </p:custDataLst>
          </p:nvPr>
        </p:nvSpPr>
        <p:spPr bwMode="auto">
          <a:xfrm>
            <a:off x="6961187" y="2576513"/>
            <a:ext cx="2224088" cy="3794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71438" tIns="0" rIns="0" bIns="187325"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D780C1FF-D216-465C-AE43-C282AA9909BE}" type="datetime'''''''''''''''''''C''''''''r''e''''di''''t''o''''''r''''''s'''">
              <a:rPr lang="en-GB" altLang="en-US" sz="1400" smtClean="0"/>
              <a:pPr marL="0" lvl="0" indent="0">
                <a:spcBef>
                  <a:spcPct val="0"/>
                </a:spcBef>
                <a:spcAft>
                  <a:spcPct val="0"/>
                </a:spcAft>
                <a:buNone/>
              </a:pPr>
              <a:t>Creditors</a:t>
            </a:fld>
            <a:endParaRPr lang="en-GB" sz="1400" dirty="0"/>
          </a:p>
        </p:txBody>
      </p:sp>
      <p:sp>
        <p:nvSpPr>
          <p:cNvPr id="25" name="Text Placeholder 2">
            <a:extLst>
              <a:ext uri="{FF2B5EF4-FFF2-40B4-BE49-F238E27FC236}">
                <a16:creationId xmlns:a16="http://schemas.microsoft.com/office/drawing/2014/main" id="{EF2CE22D-BA11-7481-AAA0-E7C4328CA307}"/>
              </a:ext>
            </a:extLst>
          </p:cNvPr>
          <p:cNvSpPr>
            <a:spLocks/>
          </p:cNvSpPr>
          <p:nvPr>
            <p:custDataLst>
              <p:tags r:id="rId8"/>
            </p:custDataLst>
          </p:nvPr>
        </p:nvSpPr>
        <p:spPr bwMode="auto">
          <a:xfrm>
            <a:off x="6961187" y="2197100"/>
            <a:ext cx="2224088" cy="3794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71438" tIns="0" rIns="0" bIns="187325"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2ABA3417-8775-4F12-B69E-EEE3DE74005F}" type="datetime'''''''''D''''e''b''to''''''rs'''''' &gt;1 y''''''e''''a''''r'''">
              <a:rPr lang="en-GB" altLang="en-US" sz="1400" smtClean="0"/>
              <a:pPr marL="0" lvl="0" indent="0">
                <a:spcBef>
                  <a:spcPct val="0"/>
                </a:spcBef>
                <a:spcAft>
                  <a:spcPct val="0"/>
                </a:spcAft>
                <a:buNone/>
              </a:pPr>
              <a:t>Debtors &gt;1 year</a:t>
            </a:fld>
            <a:endParaRPr lang="en-GB" sz="1400" dirty="0"/>
          </a:p>
        </p:txBody>
      </p:sp>
      <p:sp>
        <p:nvSpPr>
          <p:cNvPr id="27" name="Text Placeholder 2">
            <a:extLst>
              <a:ext uri="{FF2B5EF4-FFF2-40B4-BE49-F238E27FC236}">
                <a16:creationId xmlns:a16="http://schemas.microsoft.com/office/drawing/2014/main" id="{7F7CF1E7-9271-0372-7449-EDCB33BBB5DB}"/>
              </a:ext>
            </a:extLst>
          </p:cNvPr>
          <p:cNvSpPr>
            <a:spLocks/>
          </p:cNvSpPr>
          <p:nvPr>
            <p:custDataLst>
              <p:tags r:id="rId9"/>
            </p:custDataLst>
          </p:nvPr>
        </p:nvSpPr>
        <p:spPr bwMode="auto">
          <a:xfrm>
            <a:off x="6961187" y="3335338"/>
            <a:ext cx="2224088" cy="3794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71438" tIns="0" rIns="0" bIns="187325"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r>
              <a:rPr lang="en-GB" sz="1400" dirty="0"/>
              <a:t>Pension liability</a:t>
            </a:r>
          </a:p>
        </p:txBody>
      </p:sp>
      <p:sp>
        <p:nvSpPr>
          <p:cNvPr id="29" name="Text Placeholder 2">
            <a:extLst>
              <a:ext uri="{FF2B5EF4-FFF2-40B4-BE49-F238E27FC236}">
                <a16:creationId xmlns:a16="http://schemas.microsoft.com/office/drawing/2014/main" id="{2D2D621A-E0FB-5746-7DA2-4F33E8A159C7}"/>
              </a:ext>
            </a:extLst>
          </p:cNvPr>
          <p:cNvSpPr>
            <a:spLocks/>
          </p:cNvSpPr>
          <p:nvPr>
            <p:custDataLst>
              <p:tags r:id="rId10"/>
            </p:custDataLst>
          </p:nvPr>
        </p:nvSpPr>
        <p:spPr bwMode="auto">
          <a:xfrm>
            <a:off x="6961187" y="4094163"/>
            <a:ext cx="2224088" cy="3794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71438" tIns="0" rIns="0" bIns="187325"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r>
              <a:rPr lang="en-GB" sz="1400" dirty="0"/>
              <a:t>Share of JV Net assets</a:t>
            </a:r>
          </a:p>
        </p:txBody>
      </p:sp>
      <p:sp>
        <p:nvSpPr>
          <p:cNvPr id="31" name="Text Placeholder 2">
            <a:extLst>
              <a:ext uri="{FF2B5EF4-FFF2-40B4-BE49-F238E27FC236}">
                <a16:creationId xmlns:a16="http://schemas.microsoft.com/office/drawing/2014/main" id="{512B21B2-2841-E5E7-9578-F8BA89A383DC}"/>
              </a:ext>
            </a:extLst>
          </p:cNvPr>
          <p:cNvSpPr>
            <a:spLocks/>
          </p:cNvSpPr>
          <p:nvPr>
            <p:custDataLst>
              <p:tags r:id="rId11"/>
            </p:custDataLst>
          </p:nvPr>
        </p:nvSpPr>
        <p:spPr bwMode="auto">
          <a:xfrm>
            <a:off x="6961187" y="4473576"/>
            <a:ext cx="2224088" cy="3397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71438" tIns="0" rIns="0" bIns="147638"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59370515-A906-40A2-BBD1-6EB084B10821}" type="datetime'''N''e''''''t ''''''a''s''''''''s''e''''''''''ts'">
              <a:rPr lang="en-GB" altLang="en-US" sz="1400" b="1" smtClean="0"/>
              <a:pPr marL="0" lvl="0" indent="0">
                <a:spcBef>
                  <a:spcPct val="0"/>
                </a:spcBef>
                <a:spcAft>
                  <a:spcPct val="0"/>
                </a:spcAft>
                <a:buNone/>
              </a:pPr>
              <a:t>Net assets</a:t>
            </a:fld>
            <a:endParaRPr lang="en-GB" sz="1400" b="1" dirty="0"/>
          </a:p>
        </p:txBody>
      </p:sp>
      <p:sp>
        <p:nvSpPr>
          <p:cNvPr id="33" name="Text Placeholder 2">
            <a:extLst>
              <a:ext uri="{FF2B5EF4-FFF2-40B4-BE49-F238E27FC236}">
                <a16:creationId xmlns:a16="http://schemas.microsoft.com/office/drawing/2014/main" id="{6CA5242A-00A9-AB7A-6F35-EBFF23359E54}"/>
              </a:ext>
            </a:extLst>
          </p:cNvPr>
          <p:cNvSpPr>
            <a:spLocks/>
          </p:cNvSpPr>
          <p:nvPr>
            <p:custDataLst>
              <p:tags r:id="rId12"/>
            </p:custDataLst>
          </p:nvPr>
        </p:nvSpPr>
        <p:spPr bwMode="auto">
          <a:xfrm>
            <a:off x="10490200" y="4473576"/>
            <a:ext cx="1223963" cy="3397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147638"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05EFF66E-644D-404D-8FCC-7CDFA65A8A45}" type="datetime'''''''''''''''1''1'''''''',''''6''8''''''''9'">
              <a:rPr lang="en-GB" altLang="en-US" sz="1400" b="1" smtClean="0"/>
              <a:pPr marL="0" lvl="0" indent="0" algn="ctr">
                <a:spcBef>
                  <a:spcPct val="0"/>
                </a:spcBef>
                <a:spcAft>
                  <a:spcPct val="0"/>
                </a:spcAft>
                <a:buNone/>
              </a:pPr>
              <a:t>11,689</a:t>
            </a:fld>
            <a:endParaRPr lang="en-GB" sz="1400" b="1" dirty="0"/>
          </a:p>
        </p:txBody>
      </p:sp>
      <p:sp>
        <p:nvSpPr>
          <p:cNvPr id="39" name="Text Placeholder 2">
            <a:extLst>
              <a:ext uri="{FF2B5EF4-FFF2-40B4-BE49-F238E27FC236}">
                <a16:creationId xmlns:a16="http://schemas.microsoft.com/office/drawing/2014/main" id="{D743DBDF-6650-C8B6-684A-825EAB2789ED}"/>
              </a:ext>
            </a:extLst>
          </p:cNvPr>
          <p:cNvSpPr>
            <a:spLocks/>
          </p:cNvSpPr>
          <p:nvPr>
            <p:custDataLst>
              <p:tags r:id="rId13"/>
            </p:custDataLst>
          </p:nvPr>
        </p:nvSpPr>
        <p:spPr bwMode="auto">
          <a:xfrm>
            <a:off x="10490200" y="1817688"/>
            <a:ext cx="1223963" cy="3794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187325"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7F12FD85-B96F-426E-901A-548056109BE7}" type="datetime'9,''''''''''4''''36'''''''''''''''''''''''''''''''''">
              <a:rPr lang="en-GB" altLang="en-US" sz="1400" smtClean="0"/>
              <a:pPr marL="0" lvl="0" indent="0" algn="ctr">
                <a:spcBef>
                  <a:spcPct val="0"/>
                </a:spcBef>
                <a:spcAft>
                  <a:spcPct val="0"/>
                </a:spcAft>
                <a:buNone/>
              </a:pPr>
              <a:t>9,436</a:t>
            </a:fld>
            <a:endParaRPr lang="en-GB" sz="1400" dirty="0"/>
          </a:p>
        </p:txBody>
      </p:sp>
      <p:sp>
        <p:nvSpPr>
          <p:cNvPr id="43" name="Text Placeholder 2">
            <a:extLst>
              <a:ext uri="{FF2B5EF4-FFF2-40B4-BE49-F238E27FC236}">
                <a16:creationId xmlns:a16="http://schemas.microsoft.com/office/drawing/2014/main" id="{9B05D7F7-9741-E3BA-C332-5A937C3C9935}"/>
              </a:ext>
            </a:extLst>
          </p:cNvPr>
          <p:cNvSpPr>
            <a:spLocks/>
          </p:cNvSpPr>
          <p:nvPr>
            <p:custDataLst>
              <p:tags r:id="rId14"/>
            </p:custDataLst>
          </p:nvPr>
        </p:nvSpPr>
        <p:spPr bwMode="auto">
          <a:xfrm>
            <a:off x="10490200" y="2197100"/>
            <a:ext cx="1223963" cy="3794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187325"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E4068293-2A9B-477F-800A-BAE2D26F2420}" type="datetime'''''''7''''''''''''''''''''''''8''''''''''''''''''''''''''0'''">
              <a:rPr lang="en-GB" altLang="en-US" sz="1400" smtClean="0"/>
              <a:pPr marL="0" lvl="0" indent="0" algn="ctr">
                <a:spcBef>
                  <a:spcPct val="0"/>
                </a:spcBef>
                <a:spcAft>
                  <a:spcPct val="0"/>
                </a:spcAft>
                <a:buNone/>
              </a:pPr>
              <a:t>780</a:t>
            </a:fld>
            <a:endParaRPr lang="en-GB" sz="1400" dirty="0"/>
          </a:p>
        </p:txBody>
      </p:sp>
      <p:sp>
        <p:nvSpPr>
          <p:cNvPr id="47" name="Text Placeholder 2">
            <a:extLst>
              <a:ext uri="{FF2B5EF4-FFF2-40B4-BE49-F238E27FC236}">
                <a16:creationId xmlns:a16="http://schemas.microsoft.com/office/drawing/2014/main" id="{ADA679B6-5720-4584-53F1-3423F6D3D169}"/>
              </a:ext>
            </a:extLst>
          </p:cNvPr>
          <p:cNvSpPr>
            <a:spLocks/>
          </p:cNvSpPr>
          <p:nvPr>
            <p:custDataLst>
              <p:tags r:id="rId15"/>
            </p:custDataLst>
          </p:nvPr>
        </p:nvSpPr>
        <p:spPr bwMode="auto">
          <a:xfrm>
            <a:off x="10490200" y="2576513"/>
            <a:ext cx="1223963" cy="3794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187325"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2DC56BB3-ACB2-411C-B044-7B3A78B0D3B5}" type="datetime'(9,13''3'''''''')'">
              <a:rPr lang="en-GB" altLang="en-US" sz="1400" smtClean="0"/>
              <a:pPr marL="0" lvl="0" indent="0" algn="ctr">
                <a:spcBef>
                  <a:spcPct val="0"/>
                </a:spcBef>
                <a:spcAft>
                  <a:spcPct val="0"/>
                </a:spcAft>
                <a:buNone/>
              </a:pPr>
              <a:t>(9,133)</a:t>
            </a:fld>
            <a:endParaRPr lang="en-GB" sz="1400" dirty="0"/>
          </a:p>
        </p:txBody>
      </p:sp>
      <p:sp>
        <p:nvSpPr>
          <p:cNvPr id="55" name="Text Placeholder 2">
            <a:extLst>
              <a:ext uri="{FF2B5EF4-FFF2-40B4-BE49-F238E27FC236}">
                <a16:creationId xmlns:a16="http://schemas.microsoft.com/office/drawing/2014/main" id="{F7826541-0433-F0A9-E4E5-208E36D1A188}"/>
              </a:ext>
            </a:extLst>
          </p:cNvPr>
          <p:cNvSpPr>
            <a:spLocks/>
          </p:cNvSpPr>
          <p:nvPr>
            <p:custDataLst>
              <p:tags r:id="rId16"/>
            </p:custDataLst>
          </p:nvPr>
        </p:nvSpPr>
        <p:spPr bwMode="auto">
          <a:xfrm>
            <a:off x="10490200" y="3335338"/>
            <a:ext cx="1223963" cy="3794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187325"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DF929265-DB4F-4E07-9A69-D6FC90EBD309}" type="datetime'''''''(''''5'''''',''0''''3''''''''''''''''''7'''''''''')'''">
              <a:rPr lang="en-GB" altLang="en-US" sz="1400" smtClean="0"/>
              <a:pPr marL="0" lvl="0" indent="0" algn="ctr">
                <a:spcBef>
                  <a:spcPct val="0"/>
                </a:spcBef>
                <a:spcAft>
                  <a:spcPct val="0"/>
                </a:spcAft>
                <a:buNone/>
              </a:pPr>
              <a:t>(5,037)</a:t>
            </a:fld>
            <a:endParaRPr lang="en-GB" sz="1400" dirty="0"/>
          </a:p>
        </p:txBody>
      </p:sp>
      <p:sp>
        <p:nvSpPr>
          <p:cNvPr id="59" name="Text Placeholder 2">
            <a:extLst>
              <a:ext uri="{FF2B5EF4-FFF2-40B4-BE49-F238E27FC236}">
                <a16:creationId xmlns:a16="http://schemas.microsoft.com/office/drawing/2014/main" id="{B34760F5-E70D-0133-8DA5-B97150BA6812}"/>
              </a:ext>
            </a:extLst>
          </p:cNvPr>
          <p:cNvSpPr>
            <a:spLocks/>
          </p:cNvSpPr>
          <p:nvPr>
            <p:custDataLst>
              <p:tags r:id="rId17"/>
            </p:custDataLst>
          </p:nvPr>
        </p:nvSpPr>
        <p:spPr bwMode="auto">
          <a:xfrm>
            <a:off x="10490200" y="4094163"/>
            <a:ext cx="1223963" cy="3794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187325"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FF5BCB65-2CE2-4846-9885-E90DF0976E69}" type="datetime'''''''''''''''''''7''''''3''''''''8'''''''''''''">
              <a:rPr lang="en-GB" altLang="en-US" sz="1400" smtClean="0"/>
              <a:pPr marL="0" lvl="0" indent="0" algn="ctr">
                <a:spcBef>
                  <a:spcPct val="0"/>
                </a:spcBef>
                <a:spcAft>
                  <a:spcPct val="0"/>
                </a:spcAft>
                <a:buNone/>
              </a:pPr>
              <a:t>738</a:t>
            </a:fld>
            <a:endParaRPr lang="en-GB" sz="1400" dirty="0"/>
          </a:p>
        </p:txBody>
      </p:sp>
      <p:sp>
        <p:nvSpPr>
          <p:cNvPr id="63" name="Text Placeholder 2">
            <a:extLst>
              <a:ext uri="{FF2B5EF4-FFF2-40B4-BE49-F238E27FC236}">
                <a16:creationId xmlns:a16="http://schemas.microsoft.com/office/drawing/2014/main" id="{CE5830E0-A09F-B3B7-564F-804FBE6A6935}"/>
              </a:ext>
            </a:extLst>
          </p:cNvPr>
          <p:cNvSpPr>
            <a:spLocks/>
          </p:cNvSpPr>
          <p:nvPr>
            <p:custDataLst>
              <p:tags r:id="rId18"/>
            </p:custDataLst>
          </p:nvPr>
        </p:nvSpPr>
        <p:spPr bwMode="auto">
          <a:xfrm>
            <a:off x="6961187" y="3714750"/>
            <a:ext cx="2224088" cy="3794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71438" tIns="0" rIns="0" bIns="187325"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0202E28D-F693-4449-8DDB-DE8018757F59}" type="datetime'P''''''''''''''r''''o''''''v''is''''''i''''o''ns'''''''''">
              <a:rPr lang="en-GB" altLang="en-US" sz="1400" smtClean="0"/>
              <a:pPr marL="0" lvl="0" indent="0">
                <a:spcBef>
                  <a:spcPct val="0"/>
                </a:spcBef>
                <a:spcAft>
                  <a:spcPct val="0"/>
                </a:spcAft>
                <a:buNone/>
              </a:pPr>
              <a:t>Provisions</a:t>
            </a:fld>
            <a:endParaRPr lang="en-GB" sz="1400" dirty="0"/>
          </a:p>
        </p:txBody>
      </p:sp>
      <p:sp>
        <p:nvSpPr>
          <p:cNvPr id="65" name="Text Placeholder 2">
            <a:extLst>
              <a:ext uri="{FF2B5EF4-FFF2-40B4-BE49-F238E27FC236}">
                <a16:creationId xmlns:a16="http://schemas.microsoft.com/office/drawing/2014/main" id="{8CC6023C-A4A5-1873-47F6-CF9DE32C2E21}"/>
              </a:ext>
            </a:extLst>
          </p:cNvPr>
          <p:cNvSpPr>
            <a:spLocks/>
          </p:cNvSpPr>
          <p:nvPr>
            <p:custDataLst>
              <p:tags r:id="rId19"/>
            </p:custDataLst>
          </p:nvPr>
        </p:nvSpPr>
        <p:spPr bwMode="auto">
          <a:xfrm>
            <a:off x="10490200" y="3714750"/>
            <a:ext cx="1223963" cy="3794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187325"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814D3D98-FCA1-4EE2-9F7C-D1450172E472}" type="datetime'(''''''''''''''''''''1''09'''''''''')'">
              <a:rPr lang="en-GB" altLang="en-US" sz="1400" smtClean="0"/>
              <a:pPr marL="0" lvl="0" indent="0" algn="ctr">
                <a:spcBef>
                  <a:spcPct val="0"/>
                </a:spcBef>
                <a:spcAft>
                  <a:spcPct val="0"/>
                </a:spcAft>
                <a:buNone/>
              </a:pPr>
              <a:t>(109)</a:t>
            </a:fld>
            <a:endParaRPr lang="en-GB" sz="1400" dirty="0"/>
          </a:p>
        </p:txBody>
      </p:sp>
      <p:sp>
        <p:nvSpPr>
          <p:cNvPr id="81" name="Text Placeholder 2">
            <a:extLst>
              <a:ext uri="{FF2B5EF4-FFF2-40B4-BE49-F238E27FC236}">
                <a16:creationId xmlns:a16="http://schemas.microsoft.com/office/drawing/2014/main" id="{D0380992-EDBF-3FE8-2238-D7925886987F}"/>
              </a:ext>
            </a:extLst>
          </p:cNvPr>
          <p:cNvSpPr>
            <a:spLocks/>
          </p:cNvSpPr>
          <p:nvPr>
            <p:custDataLst>
              <p:tags r:id="rId20"/>
            </p:custDataLst>
          </p:nvPr>
        </p:nvSpPr>
        <p:spPr bwMode="auto">
          <a:xfrm>
            <a:off x="6961187" y="2955925"/>
            <a:ext cx="2224088" cy="3794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71438" tIns="0" rIns="0" bIns="187325"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84A38EA5-AC5E-433A-AD97-7F48742CEF98}" type="datetime'''''''C''r''edi''t''or''''''''''''''s ''&gt;''''''1 ''y''e''a''r'">
              <a:rPr lang="en-GB" altLang="en-US" sz="1400" smtClean="0"/>
              <a:pPr/>
              <a:t>Creditors &gt;1 year</a:t>
            </a:fld>
            <a:endParaRPr lang="en-GB" sz="1400" dirty="0"/>
          </a:p>
        </p:txBody>
      </p:sp>
      <p:sp>
        <p:nvSpPr>
          <p:cNvPr id="82" name="Text Placeholder 2">
            <a:extLst>
              <a:ext uri="{FF2B5EF4-FFF2-40B4-BE49-F238E27FC236}">
                <a16:creationId xmlns:a16="http://schemas.microsoft.com/office/drawing/2014/main" id="{4627F59E-5DF3-5477-B364-6640BA78B3CA}"/>
              </a:ext>
            </a:extLst>
          </p:cNvPr>
          <p:cNvSpPr>
            <a:spLocks/>
          </p:cNvSpPr>
          <p:nvPr>
            <p:custDataLst>
              <p:tags r:id="rId21"/>
            </p:custDataLst>
          </p:nvPr>
        </p:nvSpPr>
        <p:spPr bwMode="auto">
          <a:xfrm>
            <a:off x="10490200" y="2955925"/>
            <a:ext cx="1223963" cy="3794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187325"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8E1046FB-113C-4AC4-81EF-56F23AAAEF1C}" type="datetime'''''''''''''''''''''''(4''''''''''''8'')'''''''''''''">
              <a:rPr lang="en-GB" altLang="en-US" sz="1400" smtClean="0"/>
              <a:pPr marL="0" lvl="0" indent="0" algn="ctr">
                <a:spcBef>
                  <a:spcPct val="0"/>
                </a:spcBef>
                <a:spcAft>
                  <a:spcPct val="0"/>
                </a:spcAft>
                <a:buNone/>
              </a:pPr>
              <a:t>(48)</a:t>
            </a:fld>
            <a:endParaRPr lang="en-GB" sz="1400" dirty="0"/>
          </a:p>
        </p:txBody>
      </p:sp>
      <p:sp>
        <p:nvSpPr>
          <p:cNvPr id="4" name="Text Placeholder 2">
            <a:extLst>
              <a:ext uri="{FF2B5EF4-FFF2-40B4-BE49-F238E27FC236}">
                <a16:creationId xmlns:a16="http://schemas.microsoft.com/office/drawing/2014/main" id="{7256EB43-EEE2-CA97-9FAA-8D527A9855D8}"/>
              </a:ext>
            </a:extLst>
          </p:cNvPr>
          <p:cNvSpPr>
            <a:spLocks/>
          </p:cNvSpPr>
          <p:nvPr>
            <p:custDataLst>
              <p:tags r:id="rId22"/>
            </p:custDataLst>
          </p:nvPr>
        </p:nvSpPr>
        <p:spPr bwMode="auto">
          <a:xfrm>
            <a:off x="9185275" y="1058863"/>
            <a:ext cx="1304925" cy="379413"/>
          </a:xfrm>
          <a:prstGeom prst="rect">
            <a:avLst/>
          </a:prstGeom>
          <a:solidFill>
            <a:schemeClr val="accent1"/>
          </a:solidFill>
          <a:ln>
            <a:noFill/>
          </a:ln>
          <a:effectLst/>
        </p:spPr>
        <p:txBody>
          <a:bodyPr vert="horz" wrap="none" lIns="0" tIns="71438" rIns="0" bIns="115888"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16775530-F2D1-422A-9F4A-9011A6012D95}" type="datetime'2''''''''''''''''''''''0''''''''''''''''''''''''2''''''''6'">
              <a:rPr lang="en-GB" altLang="en-US" sz="1400" smtClean="0">
                <a:solidFill>
                  <a:schemeClr val="bg1"/>
                </a:solidFill>
                <a:effectLst/>
              </a:rPr>
              <a:pPr marL="0" lvl="0" indent="0" algn="ctr">
                <a:spcBef>
                  <a:spcPct val="0"/>
                </a:spcBef>
                <a:spcAft>
                  <a:spcPct val="0"/>
                </a:spcAft>
                <a:buNone/>
              </a:pPr>
              <a:t>2026</a:t>
            </a:fld>
            <a:endParaRPr lang="en-GB" sz="1400" dirty="0">
              <a:solidFill>
                <a:schemeClr val="bg1"/>
              </a:solidFill>
            </a:endParaRPr>
          </a:p>
        </p:txBody>
      </p:sp>
      <p:sp>
        <p:nvSpPr>
          <p:cNvPr id="7" name="Text Placeholder 2">
            <a:extLst>
              <a:ext uri="{FF2B5EF4-FFF2-40B4-BE49-F238E27FC236}">
                <a16:creationId xmlns:a16="http://schemas.microsoft.com/office/drawing/2014/main" id="{8FC975A6-48DD-C8CC-C822-C21A0B86001E}"/>
              </a:ext>
            </a:extLst>
          </p:cNvPr>
          <p:cNvSpPr>
            <a:spLocks/>
          </p:cNvSpPr>
          <p:nvPr>
            <p:custDataLst>
              <p:tags r:id="rId23"/>
            </p:custDataLst>
          </p:nvPr>
        </p:nvSpPr>
        <p:spPr bwMode="auto">
          <a:xfrm>
            <a:off x="9185275" y="1438275"/>
            <a:ext cx="1304925" cy="3794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71438" rIns="1588" bIns="115888"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7C00EAAE-3689-485E-A352-9D53235D8679}" type="datetime' ''1''''4'''''''',''''''''''''''''''''6''0''''''''3 '''''">
              <a:rPr lang="en-GB" altLang="en-US" sz="1400" smtClean="0"/>
              <a:pPr marL="0" lvl="0" indent="0" algn="ctr">
                <a:spcBef>
                  <a:spcPct val="0"/>
                </a:spcBef>
                <a:spcAft>
                  <a:spcPct val="0"/>
                </a:spcAft>
                <a:buNone/>
              </a:pPr>
              <a:t> 14,603 </a:t>
            </a:fld>
            <a:endParaRPr lang="en-GB" sz="1400" dirty="0"/>
          </a:p>
        </p:txBody>
      </p:sp>
      <p:sp>
        <p:nvSpPr>
          <p:cNvPr id="8" name="Text Placeholder 2">
            <a:extLst>
              <a:ext uri="{FF2B5EF4-FFF2-40B4-BE49-F238E27FC236}">
                <a16:creationId xmlns:a16="http://schemas.microsoft.com/office/drawing/2014/main" id="{74989A39-D7CC-3359-D229-91920D08E05B}"/>
              </a:ext>
            </a:extLst>
          </p:cNvPr>
          <p:cNvSpPr>
            <a:spLocks/>
          </p:cNvSpPr>
          <p:nvPr>
            <p:custDataLst>
              <p:tags r:id="rId24"/>
            </p:custDataLst>
          </p:nvPr>
        </p:nvSpPr>
        <p:spPr bwMode="auto">
          <a:xfrm>
            <a:off x="9185275" y="1817688"/>
            <a:ext cx="1304925" cy="3794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1588" bIns="187325"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4B23FC52-C665-49C9-B521-4DAACD65057E}" type="datetime''''''' ''''''''''1''''''''0,''7''''''''''5''1'''' '''''">
              <a:rPr lang="en-GB" altLang="en-US" sz="1400" smtClean="0"/>
              <a:pPr marL="0" lvl="0" indent="0" algn="ctr">
                <a:spcBef>
                  <a:spcPct val="0"/>
                </a:spcBef>
                <a:spcAft>
                  <a:spcPct val="0"/>
                </a:spcAft>
                <a:buNone/>
              </a:pPr>
              <a:t> 10,751 </a:t>
            </a:fld>
            <a:endParaRPr lang="en-GB" sz="1400" dirty="0"/>
          </a:p>
        </p:txBody>
      </p:sp>
      <p:sp>
        <p:nvSpPr>
          <p:cNvPr id="10" name="Text Placeholder 2">
            <a:extLst>
              <a:ext uri="{FF2B5EF4-FFF2-40B4-BE49-F238E27FC236}">
                <a16:creationId xmlns:a16="http://schemas.microsoft.com/office/drawing/2014/main" id="{E7EC4692-C2E8-27E2-069A-01E265058FFD}"/>
              </a:ext>
            </a:extLst>
          </p:cNvPr>
          <p:cNvSpPr>
            <a:spLocks/>
          </p:cNvSpPr>
          <p:nvPr>
            <p:custDataLst>
              <p:tags r:id="rId25"/>
            </p:custDataLst>
          </p:nvPr>
        </p:nvSpPr>
        <p:spPr bwMode="auto">
          <a:xfrm>
            <a:off x="9185275" y="2197100"/>
            <a:ext cx="1304925" cy="3794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187325"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CFBE3F7B-F875-48A6-9E6A-0CFD056B5AC2}" type="datetime''' ''''''''5''''3''''''''''''''3'''''''''''''''''' '">
              <a:rPr lang="en-GB" altLang="en-US" sz="1400" smtClean="0"/>
              <a:pPr marL="0" lvl="0" indent="0" algn="ctr">
                <a:spcBef>
                  <a:spcPct val="0"/>
                </a:spcBef>
                <a:spcAft>
                  <a:spcPct val="0"/>
                </a:spcAft>
                <a:buNone/>
              </a:pPr>
              <a:t> 533 </a:t>
            </a:fld>
            <a:endParaRPr lang="en-GB" sz="1400" dirty="0"/>
          </a:p>
        </p:txBody>
      </p:sp>
      <p:sp>
        <p:nvSpPr>
          <p:cNvPr id="15" name="Text Placeholder 2">
            <a:extLst>
              <a:ext uri="{FF2B5EF4-FFF2-40B4-BE49-F238E27FC236}">
                <a16:creationId xmlns:a16="http://schemas.microsoft.com/office/drawing/2014/main" id="{40B3A6A8-8406-D6C2-AE7B-C9FBB1549D65}"/>
              </a:ext>
            </a:extLst>
          </p:cNvPr>
          <p:cNvSpPr>
            <a:spLocks/>
          </p:cNvSpPr>
          <p:nvPr>
            <p:custDataLst>
              <p:tags r:id="rId26"/>
            </p:custDataLst>
          </p:nvPr>
        </p:nvSpPr>
        <p:spPr bwMode="auto">
          <a:xfrm>
            <a:off x="9185275" y="2576513"/>
            <a:ext cx="1304925" cy="3794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1588" bIns="187325"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F84BD384-9044-4797-B6C7-110A7573A499}" type="datetime'(''''''''''''''''9,3''''''''8''''''''7'''''''''')'''''''''''''">
              <a:rPr lang="en-GB" altLang="en-US" sz="1400" smtClean="0"/>
              <a:pPr marL="0" lvl="0" indent="0" algn="ctr">
                <a:spcBef>
                  <a:spcPct val="0"/>
                </a:spcBef>
                <a:spcAft>
                  <a:spcPct val="0"/>
                </a:spcAft>
                <a:buNone/>
              </a:pPr>
              <a:t>(9,387)</a:t>
            </a:fld>
            <a:endParaRPr lang="en-GB" sz="1400" dirty="0"/>
          </a:p>
        </p:txBody>
      </p:sp>
      <p:sp>
        <p:nvSpPr>
          <p:cNvPr id="16" name="Text Placeholder 2">
            <a:extLst>
              <a:ext uri="{FF2B5EF4-FFF2-40B4-BE49-F238E27FC236}">
                <a16:creationId xmlns:a16="http://schemas.microsoft.com/office/drawing/2014/main" id="{01034FE0-4D0D-6053-3DD8-32A49DAE8290}"/>
              </a:ext>
            </a:extLst>
          </p:cNvPr>
          <p:cNvSpPr>
            <a:spLocks/>
          </p:cNvSpPr>
          <p:nvPr>
            <p:custDataLst>
              <p:tags r:id="rId27"/>
            </p:custDataLst>
          </p:nvPr>
        </p:nvSpPr>
        <p:spPr bwMode="auto">
          <a:xfrm>
            <a:off x="9185275" y="2955925"/>
            <a:ext cx="1304925" cy="3794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187325"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D2EE5ED9-5AA8-49E3-87EA-F899F35DA4B8}" type="datetime'''''''''''''''(''''''''''''''''51)'''''''''''''''''''''''''">
              <a:rPr lang="en-GB" altLang="en-US" sz="1400" smtClean="0"/>
              <a:pPr marL="0" lvl="0" indent="0" algn="ctr">
                <a:spcBef>
                  <a:spcPct val="0"/>
                </a:spcBef>
                <a:spcAft>
                  <a:spcPct val="0"/>
                </a:spcAft>
                <a:buNone/>
              </a:pPr>
              <a:t>(51)</a:t>
            </a:fld>
            <a:endParaRPr lang="en-GB" sz="1400" dirty="0"/>
          </a:p>
        </p:txBody>
      </p:sp>
      <p:sp>
        <p:nvSpPr>
          <p:cNvPr id="17" name="Text Placeholder 2">
            <a:extLst>
              <a:ext uri="{FF2B5EF4-FFF2-40B4-BE49-F238E27FC236}">
                <a16:creationId xmlns:a16="http://schemas.microsoft.com/office/drawing/2014/main" id="{6B027285-400B-B2F7-7B1F-F554E86595DE}"/>
              </a:ext>
            </a:extLst>
          </p:cNvPr>
          <p:cNvSpPr>
            <a:spLocks/>
          </p:cNvSpPr>
          <p:nvPr>
            <p:custDataLst>
              <p:tags r:id="rId28"/>
            </p:custDataLst>
          </p:nvPr>
        </p:nvSpPr>
        <p:spPr bwMode="auto">
          <a:xfrm>
            <a:off x="9185275" y="3335338"/>
            <a:ext cx="1304925" cy="3794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1588" bIns="187325"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0B1E69AC-BAED-4E28-9BED-C514C4A51D4D}" type="datetime'''''''''''''''''(3,3''''''''''''''83'''''''''')'''''''''''''">
              <a:rPr lang="en-GB" altLang="en-US" sz="1400" smtClean="0"/>
              <a:pPr marL="0" lvl="0" indent="0" algn="ctr">
                <a:spcBef>
                  <a:spcPct val="0"/>
                </a:spcBef>
                <a:spcAft>
                  <a:spcPct val="0"/>
                </a:spcAft>
                <a:buNone/>
              </a:pPr>
              <a:t>(3,383)</a:t>
            </a:fld>
            <a:endParaRPr lang="en-GB" sz="1400" dirty="0"/>
          </a:p>
        </p:txBody>
      </p:sp>
      <p:sp>
        <p:nvSpPr>
          <p:cNvPr id="19" name="Text Placeholder 2">
            <a:extLst>
              <a:ext uri="{FF2B5EF4-FFF2-40B4-BE49-F238E27FC236}">
                <a16:creationId xmlns:a16="http://schemas.microsoft.com/office/drawing/2014/main" id="{4E3589E0-FD07-69AF-FA12-3426625CE42C}"/>
              </a:ext>
            </a:extLst>
          </p:cNvPr>
          <p:cNvSpPr>
            <a:spLocks/>
          </p:cNvSpPr>
          <p:nvPr>
            <p:custDataLst>
              <p:tags r:id="rId29"/>
            </p:custDataLst>
          </p:nvPr>
        </p:nvSpPr>
        <p:spPr bwMode="auto">
          <a:xfrm>
            <a:off x="9185275" y="3714750"/>
            <a:ext cx="1304925" cy="3794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187325"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6DE38809-4A7C-428D-A9B3-D9362DEEF570}" type="datetime'''''''''''''''(''''''''''''88'''')'''''''''''''''''''''''''">
              <a:rPr lang="en-GB" altLang="en-US" sz="1400" smtClean="0"/>
              <a:pPr marL="0" lvl="0" indent="0" algn="ctr">
                <a:spcBef>
                  <a:spcPct val="0"/>
                </a:spcBef>
                <a:spcAft>
                  <a:spcPct val="0"/>
                </a:spcAft>
                <a:buNone/>
              </a:pPr>
              <a:t>(88)</a:t>
            </a:fld>
            <a:endParaRPr lang="en-GB" sz="1400" dirty="0"/>
          </a:p>
        </p:txBody>
      </p:sp>
      <p:sp>
        <p:nvSpPr>
          <p:cNvPr id="20" name="Text Placeholder 2">
            <a:extLst>
              <a:ext uri="{FF2B5EF4-FFF2-40B4-BE49-F238E27FC236}">
                <a16:creationId xmlns:a16="http://schemas.microsoft.com/office/drawing/2014/main" id="{28FE9F7D-4003-5F5D-784A-59AF17A88C4C}"/>
              </a:ext>
            </a:extLst>
          </p:cNvPr>
          <p:cNvSpPr>
            <a:spLocks/>
          </p:cNvSpPr>
          <p:nvPr>
            <p:custDataLst>
              <p:tags r:id="rId30"/>
            </p:custDataLst>
          </p:nvPr>
        </p:nvSpPr>
        <p:spPr bwMode="auto">
          <a:xfrm>
            <a:off x="9185275" y="4094163"/>
            <a:ext cx="1304925" cy="3794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187325"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0B4BD628-E5CA-4AC8-AFBB-D564CC9DC4FB}" type="datetime''''''''''''''''''''''''''''''''' ''''7''7''''0'''''''''' '''">
              <a:rPr lang="en-GB" altLang="en-US" sz="1400" smtClean="0"/>
              <a:pPr marL="0" lvl="0" indent="0" algn="ctr">
                <a:spcBef>
                  <a:spcPct val="0"/>
                </a:spcBef>
                <a:spcAft>
                  <a:spcPct val="0"/>
                </a:spcAft>
                <a:buNone/>
              </a:pPr>
              <a:t> 770 </a:t>
            </a:fld>
            <a:endParaRPr lang="en-GB" sz="1400" dirty="0"/>
          </a:p>
        </p:txBody>
      </p:sp>
      <p:sp>
        <p:nvSpPr>
          <p:cNvPr id="21" name="Text Placeholder 2">
            <a:extLst>
              <a:ext uri="{FF2B5EF4-FFF2-40B4-BE49-F238E27FC236}">
                <a16:creationId xmlns:a16="http://schemas.microsoft.com/office/drawing/2014/main" id="{945E67B0-8517-47F8-51D7-08BBDC79DF09}"/>
              </a:ext>
            </a:extLst>
          </p:cNvPr>
          <p:cNvSpPr>
            <a:spLocks/>
          </p:cNvSpPr>
          <p:nvPr>
            <p:custDataLst>
              <p:tags r:id="rId31"/>
            </p:custDataLst>
          </p:nvPr>
        </p:nvSpPr>
        <p:spPr bwMode="auto">
          <a:xfrm>
            <a:off x="9185275" y="4473575"/>
            <a:ext cx="1304925" cy="3397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1588" bIns="147638"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baseline="0">
                <a:solidFill>
                  <a:srgbClr val="2F2F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baseline="0">
                <a:solidFill>
                  <a:srgbClr val="2F2F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DFC8EE93-C200-4336-A04F-72FC6DAFC18E}" type="datetime''' ''1''''''''''''''3'''''',''''''7''''4''''''''''8'''' '''">
              <a:rPr lang="en-GB" altLang="en-US" sz="1400" b="1" smtClean="0"/>
              <a:pPr marL="0" lvl="0" indent="0" algn="ctr">
                <a:spcBef>
                  <a:spcPct val="0"/>
                </a:spcBef>
                <a:spcAft>
                  <a:spcPct val="0"/>
                </a:spcAft>
                <a:buNone/>
              </a:pPr>
              <a:t> 13,748 </a:t>
            </a:fld>
            <a:endParaRPr lang="en-GB" sz="1400" b="1" dirty="0"/>
          </a:p>
        </p:txBody>
      </p:sp>
    </p:spTree>
    <p:extLst>
      <p:ext uri="{BB962C8B-B14F-4D97-AF65-F5344CB8AC3E}">
        <p14:creationId xmlns:p14="http://schemas.microsoft.com/office/powerpoint/2010/main" val="222581990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32687&quot;&gt;&lt;version val=&quot;38692&quot;/&gt;&lt;CPresentation id=&quot;1&quot;&gt;&lt;m_precDefaultOrdinal&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Ordinal&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1&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d/%m/%Y&lt;/m_strFormatTime&gt;&lt;m_yearfmt&gt;&lt;begin val=&quot;0&quot;/&gt;&lt;end val=&quot;0&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0&quot;/&gt;&lt;/m_mruColor&gt;&lt;m_eweekdayFirstOfWeek val=&quot;2&quot;/&gt;&lt;m_eweekdayFirstOfWorkweek val=&quot;2&quot;/&gt;&lt;m_eweekdayFirstOfWeekend val=&quot;7&quot;/&gt;&lt;/CPresentation&gt;&lt;/root&gt;"/>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UKi8jTKgSj5glNMP2vToF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JH5r.t.jGIcGX0zH5_8of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k4Z7XnVZSv198ifQbhP_T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ASO8xxP_LN5X3JT3WZTdQ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wbWKwKR0Yar3MMOBgh1Pq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zKDrqCjqUqvSsGvPRazNWA"/>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zA77Nx1gsfnebKWptGg.6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gkXrae46ebEVuhKxHf9Xv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Ih__WmwsQ9upfGycy9b3M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VY56UZVgHUr2mKhz0Xoox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c8CjNV_YtZQgY6NbS4wKU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zY7yfzihtVhwSUdpjfagU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UEQ8UT.BNRUYTz8xyVuI8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wXPoZjzUbwwb1ajb8iPee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NqWMMcuYxjQWJO4Lrqzil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DQnECwfxkN1VLO69W9MDN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kzk.vv2Tqss_JvEwdFYMJ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QOaFtVcyF5O9Map8lbTzH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RwGy.VrAyjkQ6ryuZkvWH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zWDoUDVLaSUXQ_lpI7IBdA"/>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URyXZuTL4l.qZaNMSv2bZ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Ne.oMlRX.eM4U.HnN0SE_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pqXk4gpP8Zs74gvW_g4YEg"/>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g2RfKJUIoN6aOaMwsQcy_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gLOlUq.nbDioRw0nEl.NMg"/>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MLti1fAcpBEbnVNakrAw7A"/>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zk6uA9mKpmUbHZLmnbGW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Sz6StC8yL70Wqj_mec1gFA"/>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kqx_rXoidKyGj334oEa3Sg"/>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xVVad6XQ3379Ot42f6K8Ew"/>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VIA9SKH7SwsZU5AjZdrgM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F5jWfY79YQt7CH6wlyO32g"/>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18F.IVO7uSLZ3d.SYXPXZQ"/>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MeaprJxHps95Gfwg9Gzrsg"/>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iTi.HqXn1a5Wzhj1uXfD6w"/>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fW3a7sMH7c.mulEdEpdONA"/>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8RbHHQDWxYkh2HxaVB8x3Q"/>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P7wNqVMZqG_S2lOuVYEDbA"/>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xLg8RIVRNfj9qjAIrWlVNg"/>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3Lc48ZmoGaXNyaHOBGY4bg"/>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Tmt_uLckw6RnP5DkzeSMV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znN7QhNhenbdL5_LcovzEg"/>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BGCd18DsJzqpEtrWXIUGWg"/>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5QDswy8V4wc5pKHWD7rLHQ"/>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dtH8hvvxOTWJaLxEFLmZs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PUuHla33ZbtxOPUO4jzevQ"/>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cwoAvnUCLMaF8G36knOwo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qPuV_x0Hdexetp8treECoA"/>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zyUaomGy2cfPziIOh0qLqQ"/>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goypR55h4GMdsYIADov0c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4EuVoMXv2Pl_xRsXtzpZdg"/>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TILiPNGSiUwS_hdmM9M6eQ"/>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JpKZtJl9_lVtR7DjUBr5ZA"/>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Jl5E1833FUL6GHe3X7RJsg"/>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x5nIp_w0uUjCq7R0Q_kP6A"/>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77IP.yaOw8s6BWKKLl3few"/>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REAhDMIYmSyOSJhcgdJor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MaUGZO9R6llNpdSbzarV7g"/>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IMjtjOB8esRh5Qv3MIA6Qg"/>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cAv5JSnQEjT70rKndB4dBw"/>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bobGLKgV21iPKwbJwts_Bw"/>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ex8SosenI6SSDEKFzADvMw"/>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9Ke41xyDwvwqy5a4LE7BsQ"/>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eGlnx7LRcuOnIpqpv4AIjA"/>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xCKD.oFtBb0gxbg4tvHtA"/>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JLO4m_extdJBuZkH2vklw"/>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qR26ihruuyb4yNbcubBMlQ"/>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Q9hwzRvjqBquEZj2eaiD2Q"/>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PBkQxD57avlCvC83brG6Iw"/>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6etMdoEuSrFbl7mb6Sk7TA"/>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WXrRg0B.pjDRKtqsO7qkQ"/>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LB.5K3LfU_GUk8Mupd01d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ApVGkc6i5Karipi.3jyTCg"/>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VfHkTg5pR9rd.xMrhVoTHg"/>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Ix47mund.ghvvHa7jjioWw"/>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pvi6IWiNkH8DdUrhA_8gLQ"/>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ZfxLZpni.leOlye9PSkiOA"/>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c.WFeaGEZXTT_9OGsYXNDg"/>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YfEH_lBASmoLr45nDK4.Cg"/>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LcrUt8pd.f2FmxiQIG5q6g"/>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WwrmfJEILjyr1efXnrl5Qg"/>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8Nhtjw.JGDerHReJCiOioQ"/>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M3b9P05n4fxJxduIy5MMoA"/>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7oyROjlu_T8XLJ35tMxLLA"/>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6vgX4AU1cRjYgMmcAYtoZA"/>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rA5pRmLkL8FI.lr3ObbPdw"/>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oSG71y21CoRf5seTVJBL4w"/>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9ck4kuNoor8wrzF9UcZCig"/>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BoLbWVNLhSKb7aNYPxbBPA"/>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s3DvNPguqHcSaue6JP.35Q"/>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BLrmutz5V92qwuiYaaMP5w"/>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Fg1y2JbKwWrRV9Nnm59TJA"/>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SK03I9LI0S4sabkN7pOlIA"/>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KpEAhHQPouGMKJIwkt8awg"/>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zJXk_XxZib1Aj97qXfz3Aw"/>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Rw8Yo8ppwuyYcWGsnpE1pQ"/>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2ewPJUSTOuqGgBOPgH2x6Q"/>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zioHL2nKzmn0F6pigokqVA"/>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SwpKkUDuE4nlEhy6pVOa4w"/>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k9UL8SfefhYRUJgQ2v450g"/>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XbCwCU2UH9s2QqRm9cHEWA"/>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75UYgdRigjmk_tWCv5_kMw"/>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4aX1KZSTC.CtKsDXL0Hnyg"/>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vC0GNeTJ4UcaPBPEgb6KcQ"/>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JX0Z_MZStP0w0faIVrwhQQ"/>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3vhJHDrXsVvIBMcc8okiAA"/>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zTd.zUP60FA_ahlxc3zL0g"/>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i782tVfjtoAx.w5grsJ1Cw"/>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cxmqNo_Mqo7d8zcYEnpExg"/>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51GBxcptulgX_Eyk9_yxQQ"/>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YHKOlNR0y4MML5ueJmeLOg"/>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_Tl7pc2wv2ulgLUMfWF.VQ"/>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I2v5Znklg7m.DK93gj0XA"/>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nux8EX4hUIHflKzN_wQwAw"/>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DXiQ0xR10vTrnzihCNqM2w"/>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LZu9Ps3kXZFKxj4xN1qxaQ"/>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ZpmYGjw0WJRQHNkb6zttfw"/>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hwcpeHLk4KBXoxZ4DlNX.g"/>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5Nj383KTHJPZUfesraic4Q"/>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5UfLsTDYBBPaw0v_PEUbmQ"/>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ZVPLkwZJ28h4UiEv2Bvf0A"/>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njkv_FWqiZKxBpb1fVxb7A"/>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VKGFqzebYUifFMXRAuf_wg"/>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6EJ5UvYOrwbe_A4Dwus9hg"/>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RLlWTXcBl8Cp9cl.zwxpag"/>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AkrJEsyZr5VGfy7J7ay6ug"/>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LZzRlWXpSbzm879O79BHdQ"/>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gvuzCfBwZuqasEYZ2K6fOg"/>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mjyoDpSyUyc1Z7HJN8xelg"/>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S96MXVBEvFJnv0ZuLnkZzQ"/>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BW2ZfBlS4bSGPTe4atAa9Q"/>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ud..Mlj1wEe.mOJUvjRNHw"/>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JVviPdzZRaU3oLOHORnrCg"/>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WZS5pZPQ2yUjXKQcXj9_iw"/>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qrFci.q6QHnPe9NHXcnIzQ"/>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A5.n8z_.vk77VKBU.UDA4A"/>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wQQ2hsI7hIzxnuMUwGOkXw"/>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eOEYfl6TxPEWkP3aTaCFQA"/>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V2WD6CIhpYECPfO7HQQ0Ug"/>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gCohpv_ASw9TS2hap_EXlA"/>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LjQ7VLQ71iDNgwfqeATdQw"/>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KsSs972kusS09QiIn1wawA"/>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tF6UqX3Qw676.235y8UQqA"/>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ctfrPGOVNnLeINoAOVsQaw"/>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SVxxJrqYaYGvWPPVifmfhw"/>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sM0wiv6kcUbPB3XIZfkOdw"/>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51BWIZQ_W1IOxOXg0EANMQ"/>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1RKRtowcgINCWH0Pord8CA"/>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U0TSmoA0lb796zNhIqHvCQ"/>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AF0zclHWkTfDlpLPhVapDg"/>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cVxcfOgNWntqXtZEgkEmRw"/>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fKguvmnlfuRd2y7ba9Uk4g"/>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yhECgiaQbhSzgMojEAC_eg"/>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7G.o3M3x8WCyvZS7Q9hV_A"/>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gUJeYVHyxnhA5UBFp5WjWw"/>
</p:tagLst>
</file>

<file path=ppt/theme/theme1.xml><?xml version="1.0" encoding="utf-8"?>
<a:theme xmlns:a="http://schemas.openxmlformats.org/drawingml/2006/main" name="Covers Blue">
  <a:themeElements>
    <a:clrScheme name="Custom 2">
      <a:dk1>
        <a:srgbClr val="000000"/>
      </a:dk1>
      <a:lt1>
        <a:srgbClr val="FFFFFF"/>
      </a:lt1>
      <a:dk2>
        <a:srgbClr val="1D3061"/>
      </a:dk2>
      <a:lt2>
        <a:srgbClr val="E7E6E6"/>
      </a:lt2>
      <a:accent1>
        <a:srgbClr val="0060AF"/>
      </a:accent1>
      <a:accent2>
        <a:srgbClr val="00C393"/>
      </a:accent2>
      <a:accent3>
        <a:srgbClr val="FFCC00"/>
      </a:accent3>
      <a:accent4>
        <a:srgbClr val="FF400D"/>
      </a:accent4>
      <a:accent5>
        <a:srgbClr val="5E0087"/>
      </a:accent5>
      <a:accent6>
        <a:srgbClr val="F22EA6"/>
      </a:accent6>
      <a:hlink>
        <a:srgbClr val="0060AF"/>
      </a:hlink>
      <a:folHlink>
        <a:srgbClr val="C3BC99"/>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HF Powerpoint template.potx" id="{83174F89-1D23-4D1E-8E61-09BD46F54500}" vid="{AB6A450D-71C7-415F-BE98-736F3835FAB7}"/>
    </a:ext>
  </a:extLst>
</a:theme>
</file>

<file path=ppt/theme/theme2.xml><?xml version="1.0" encoding="utf-8"?>
<a:theme xmlns:a="http://schemas.openxmlformats.org/drawingml/2006/main" name="Content Blue">
  <a:themeElements>
    <a:clrScheme name="NHF">
      <a:dk1>
        <a:srgbClr val="000000"/>
      </a:dk1>
      <a:lt1>
        <a:srgbClr val="FFFFFF"/>
      </a:lt1>
      <a:dk2>
        <a:srgbClr val="1D3061"/>
      </a:dk2>
      <a:lt2>
        <a:srgbClr val="E7E6E6"/>
      </a:lt2>
      <a:accent1>
        <a:srgbClr val="4472C4"/>
      </a:accent1>
      <a:accent2>
        <a:srgbClr val="00C393"/>
      </a:accent2>
      <a:accent3>
        <a:srgbClr val="FFCC00"/>
      </a:accent3>
      <a:accent4>
        <a:srgbClr val="FF400D"/>
      </a:accent4>
      <a:accent5>
        <a:srgbClr val="5E0087"/>
      </a:accent5>
      <a:accent6>
        <a:srgbClr val="F12CA6"/>
      </a:accent6>
      <a:hlink>
        <a:srgbClr val="4471C3"/>
      </a:hlink>
      <a:folHlink>
        <a:srgbClr val="C3BC99"/>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HF Powerpoint template.potx" id="{83174F89-1D23-4D1E-8E61-09BD46F54500}" vid="{1715264F-1A39-4555-BCB4-D9F7B2C638AA}"/>
    </a:ext>
  </a:extLst>
</a:theme>
</file>

<file path=ppt/theme/theme3.xml><?xml version="1.0" encoding="utf-8"?>
<a:theme xmlns:a="http://schemas.openxmlformats.org/drawingml/2006/main" name="Content Brick">
  <a:themeElements>
    <a:clrScheme name="NHF">
      <a:dk1>
        <a:srgbClr val="000000"/>
      </a:dk1>
      <a:lt1>
        <a:srgbClr val="FFFFFF"/>
      </a:lt1>
      <a:dk2>
        <a:srgbClr val="1D3061"/>
      </a:dk2>
      <a:lt2>
        <a:srgbClr val="E7E6E6"/>
      </a:lt2>
      <a:accent1>
        <a:srgbClr val="4472C4"/>
      </a:accent1>
      <a:accent2>
        <a:srgbClr val="00C393"/>
      </a:accent2>
      <a:accent3>
        <a:srgbClr val="FFCC00"/>
      </a:accent3>
      <a:accent4>
        <a:srgbClr val="FF400D"/>
      </a:accent4>
      <a:accent5>
        <a:srgbClr val="5E0087"/>
      </a:accent5>
      <a:accent6>
        <a:srgbClr val="F12CA6"/>
      </a:accent6>
      <a:hlink>
        <a:srgbClr val="4471C3"/>
      </a:hlink>
      <a:folHlink>
        <a:srgbClr val="C3BC99"/>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HF Powerpoint template.potx" id="{83174F89-1D23-4D1E-8E61-09BD46F54500}" vid="{44BACAC2-202D-413C-846C-83AA462249BB}"/>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CBF59630FC3844B0C963BE150BA782" ma:contentTypeVersion="18" ma:contentTypeDescription="Create a new document." ma:contentTypeScope="" ma:versionID="100976e019e988663fea2d8aebd5eab8">
  <xsd:schema xmlns:xsd="http://www.w3.org/2001/XMLSchema" xmlns:xs="http://www.w3.org/2001/XMLSchema" xmlns:p="http://schemas.microsoft.com/office/2006/metadata/properties" xmlns:ns2="0e977066-532b-4a33-8010-f967a367d26f" xmlns:ns3="12e232e2-5a9c-431d-bb8a-7bf5ec915f28" targetNamespace="http://schemas.microsoft.com/office/2006/metadata/properties" ma:root="true" ma:fieldsID="571c5c155f944a1e222854552b5926c0" ns2:_="" ns3:_="">
    <xsd:import namespace="0e977066-532b-4a33-8010-f967a367d26f"/>
    <xsd:import namespace="12e232e2-5a9c-431d-bb8a-7bf5ec915f2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lcf76f155ced4ddcb4097134ff3c332f" minOccurs="0"/>
                <xsd:element ref="ns3:TaxCatchAll" minOccurs="0"/>
                <xsd:element ref="ns2:MediaServiceObjectDetectorVersions" minOccurs="0"/>
                <xsd:element ref="ns2:MediaLengthInSeconds" minOccurs="0"/>
                <xsd:element ref="ns2:MediaServiceSearchPropertie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977066-532b-4a33-8010-f967a367d2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831e511e-96ae-48e9-8766-e8716f0f8db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CR" ma:index="24"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2e232e2-5a9c-431d-bb8a-7bf5ec915f2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63d78128-f77b-47e7-a0fb-8c0540257ca6}" ma:internalName="TaxCatchAll" ma:showField="CatchAllData" ma:web="12e232e2-5a9c-431d-bb8a-7bf5ec915f2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e977066-532b-4a33-8010-f967a367d26f">
      <Terms xmlns="http://schemas.microsoft.com/office/infopath/2007/PartnerControls"/>
    </lcf76f155ced4ddcb4097134ff3c332f>
    <TaxCatchAll xmlns="12e232e2-5a9c-431d-bb8a-7bf5ec915f28" xsi:nil="true"/>
  </documentManagement>
</p:properties>
</file>

<file path=customXml/itemProps1.xml><?xml version="1.0" encoding="utf-8"?>
<ds:datastoreItem xmlns:ds="http://schemas.openxmlformats.org/officeDocument/2006/customXml" ds:itemID="{0CDCBF9B-B519-42BF-AFB4-12B10995E3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e977066-532b-4a33-8010-f967a367d26f"/>
    <ds:schemaRef ds:uri="12e232e2-5a9c-431d-bb8a-7bf5ec915f2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35C67EA-72F0-4E5F-A890-75AF714F878C}">
  <ds:schemaRefs>
    <ds:schemaRef ds:uri="http://schemas.microsoft.com/sharepoint/v3/contenttype/forms"/>
  </ds:schemaRefs>
</ds:datastoreItem>
</file>

<file path=customXml/itemProps3.xml><?xml version="1.0" encoding="utf-8"?>
<ds:datastoreItem xmlns:ds="http://schemas.openxmlformats.org/officeDocument/2006/customXml" ds:itemID="{C4E2F2B7-DFC7-45C1-BA8C-04CE9A9580DB}">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12e232e2-5a9c-431d-bb8a-7bf5ec915f28"/>
    <ds:schemaRef ds:uri="http://purl.org/dc/terms/"/>
    <ds:schemaRef ds:uri="0e977066-532b-4a33-8010-f967a367d26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NHF Powerpoint template</Template>
  <TotalTime>830</TotalTime>
  <Words>2100</Words>
  <Application>Microsoft Office PowerPoint</Application>
  <PresentationFormat>Widescreen</PresentationFormat>
  <Paragraphs>233</Paragraphs>
  <Slides>7</Slides>
  <Notes>0</Notes>
  <HiddenSlides>0</HiddenSlides>
  <MMClips>0</MMClips>
  <ScaleCrop>false</ScaleCrop>
  <HeadingPairs>
    <vt:vector size="8" baseType="variant">
      <vt:variant>
        <vt:lpstr>Fonts Used</vt:lpstr>
      </vt:variant>
      <vt:variant>
        <vt:i4>3</vt:i4>
      </vt:variant>
      <vt:variant>
        <vt:lpstr>Theme</vt:lpstr>
      </vt:variant>
      <vt:variant>
        <vt:i4>3</vt:i4>
      </vt:variant>
      <vt:variant>
        <vt:lpstr>Embedded OLE Servers</vt:lpstr>
      </vt:variant>
      <vt:variant>
        <vt:i4>1</vt:i4>
      </vt:variant>
      <vt:variant>
        <vt:lpstr>Slide Titles</vt:lpstr>
      </vt:variant>
      <vt:variant>
        <vt:i4>7</vt:i4>
      </vt:variant>
    </vt:vector>
  </HeadingPairs>
  <TitlesOfParts>
    <vt:vector size="14" baseType="lpstr">
      <vt:lpstr>Arial</vt:lpstr>
      <vt:lpstr>Cochocib Script Latin Pro</vt:lpstr>
      <vt:lpstr>Georgia</vt:lpstr>
      <vt:lpstr>Covers Blue</vt:lpstr>
      <vt:lpstr>Content Blue</vt:lpstr>
      <vt:lpstr>Content Brick</vt:lpstr>
      <vt:lpstr>think-cell Slide</vt:lpstr>
      <vt:lpstr>Financial Review </vt:lpstr>
      <vt:lpstr>Financial Review For the year ending 31 March 2026</vt:lpstr>
      <vt:lpstr>PowerPoint Presentation</vt:lpstr>
      <vt:lpstr>Key performance indicators</vt:lpstr>
      <vt:lpstr>Income</vt:lpstr>
      <vt:lpstr>Expenditure</vt:lpstr>
      <vt:lpstr>Balance sheet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Irfan Umarji</dc:creator>
  <cp:lastModifiedBy>Irfan Umarji</cp:lastModifiedBy>
  <cp:revision>12</cp:revision>
  <cp:lastPrinted>2019-11-20T18:18:56Z</cp:lastPrinted>
  <dcterms:created xsi:type="dcterms:W3CDTF">2025-06-08T18:34:58Z</dcterms:created>
  <dcterms:modified xsi:type="dcterms:W3CDTF">2026-09-08T12:22:02Z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0x010100E2CBF59630FC3844B0C963BE150BA782</vt:lpwstr>
  </property>
  <property fmtid="{D5CDD505-2E9C-101B-9397-08002B2CF9AE}" pid="3" name="MediaServiceImageTags">
    <vt:lpwstr/>
  </property>
</Properties>
</file>